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  <p:sldId id="265" r:id="rId7"/>
    <p:sldId id="263" r:id="rId8"/>
    <p:sldId id="264" r:id="rId9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8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58F6-2183-402B-9F09-986D9B48E46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E61A-9313-4040-B0BC-2C25EED65E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58F6-2183-402B-9F09-986D9B48E46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E61A-9313-4040-B0BC-2C25EED65E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58F6-2183-402B-9F09-986D9B48E46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E61A-9313-4040-B0BC-2C25EED65E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58F6-2183-402B-9F09-986D9B48E46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E61A-9313-4040-B0BC-2C25EED65E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58F6-2183-402B-9F09-986D9B48E46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E61A-9313-4040-B0BC-2C25EED65E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58F6-2183-402B-9F09-986D9B48E46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E61A-9313-4040-B0BC-2C25EED65E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58F6-2183-402B-9F09-986D9B48E46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E61A-9313-4040-B0BC-2C25EED65E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58F6-2183-402B-9F09-986D9B48E46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E61A-9313-4040-B0BC-2C25EED65E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58F6-2183-402B-9F09-986D9B48E46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E61A-9313-4040-B0BC-2C25EED65E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58F6-2183-402B-9F09-986D9B48E46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E61A-9313-4040-B0BC-2C25EED65E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858F6-2183-402B-9F09-986D9B48E46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E61A-9313-4040-B0BC-2C25EED65E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858F6-2183-402B-9F09-986D9B48E46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AE61A-9313-4040-B0BC-2C25EED65E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/>
          <p:cNvSpPr>
            <a:spLocks/>
          </p:cNvSpPr>
          <p:nvPr/>
        </p:nvSpPr>
        <p:spPr bwMode="auto">
          <a:xfrm>
            <a:off x="520898" y="0"/>
            <a:ext cx="0" cy="5722442"/>
          </a:xfrm>
          <a:custGeom>
            <a:avLst/>
            <a:gdLst>
              <a:gd name="T0" fmla="*/ 0 h 6103620"/>
              <a:gd name="T1" fmla="*/ 6105190 h 6103620"/>
              <a:gd name="T2" fmla="*/ 0 60000 65536"/>
              <a:gd name="T3" fmla="*/ 0 60000 65536"/>
              <a:gd name="T4" fmla="*/ 0 h 6103620"/>
              <a:gd name="T5" fmla="*/ 6103620 h 6103620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6103620">
                <a:moveTo>
                  <a:pt x="0" y="0"/>
                </a:moveTo>
                <a:lnTo>
                  <a:pt x="0" y="6103289"/>
                </a:lnTo>
              </a:path>
            </a:pathLst>
          </a:custGeom>
          <a:noFill/>
          <a:ln w="4018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099" name="object 3"/>
          <p:cNvSpPr>
            <a:spLocks/>
          </p:cNvSpPr>
          <p:nvPr/>
        </p:nvSpPr>
        <p:spPr bwMode="auto">
          <a:xfrm>
            <a:off x="6863953" y="0"/>
            <a:ext cx="0" cy="964406"/>
          </a:xfrm>
          <a:custGeom>
            <a:avLst/>
            <a:gdLst>
              <a:gd name="T0" fmla="*/ 0 h 1028700"/>
              <a:gd name="T1" fmla="*/ 1028700 h 1028700"/>
              <a:gd name="T2" fmla="*/ 0 60000 65536"/>
              <a:gd name="T3" fmla="*/ 0 60000 65536"/>
              <a:gd name="T4" fmla="*/ 0 h 1028700"/>
              <a:gd name="T5" fmla="*/ 1028700 h 1028700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028700">
                <a:moveTo>
                  <a:pt x="0" y="0"/>
                </a:moveTo>
                <a:lnTo>
                  <a:pt x="0" y="1028700"/>
                </a:lnTo>
              </a:path>
            </a:pathLst>
          </a:custGeom>
          <a:noFill/>
          <a:ln w="39739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0" name="object 4"/>
          <p:cNvSpPr>
            <a:spLocks/>
          </p:cNvSpPr>
          <p:nvPr/>
        </p:nvSpPr>
        <p:spPr bwMode="auto">
          <a:xfrm>
            <a:off x="4688086" y="5685234"/>
            <a:ext cx="0" cy="37208"/>
          </a:xfrm>
          <a:custGeom>
            <a:avLst/>
            <a:gdLst>
              <a:gd name="T0" fmla="*/ 0 h 40004"/>
              <a:gd name="T1" fmla="*/ 37887 h 40004"/>
              <a:gd name="T2" fmla="*/ 0 60000 65536"/>
              <a:gd name="T3" fmla="*/ 0 60000 65536"/>
              <a:gd name="T4" fmla="*/ 0 h 40004"/>
              <a:gd name="T5" fmla="*/ 40004 h 4000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40004">
                <a:moveTo>
                  <a:pt x="0" y="0"/>
                </a:moveTo>
                <a:lnTo>
                  <a:pt x="0" y="39733"/>
                </a:lnTo>
              </a:path>
            </a:pathLst>
          </a:custGeom>
          <a:noFill/>
          <a:ln w="3973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1" name="object 5"/>
          <p:cNvSpPr>
            <a:spLocks/>
          </p:cNvSpPr>
          <p:nvPr/>
        </p:nvSpPr>
        <p:spPr bwMode="auto">
          <a:xfrm>
            <a:off x="537271" y="5703094"/>
            <a:ext cx="311050" cy="0"/>
          </a:xfrm>
          <a:custGeom>
            <a:avLst/>
            <a:gdLst>
              <a:gd name="T0" fmla="*/ 0 w 331469"/>
              <a:gd name="T1" fmla="*/ 333283 w 331469"/>
              <a:gd name="T2" fmla="*/ 0 60000 65536"/>
              <a:gd name="T3" fmla="*/ 0 60000 65536"/>
              <a:gd name="T4" fmla="*/ 0 w 331469"/>
              <a:gd name="T5" fmla="*/ 331469 w 331469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331469">
                <a:moveTo>
                  <a:pt x="0" y="0"/>
                </a:moveTo>
                <a:lnTo>
                  <a:pt x="331371" y="0"/>
                </a:lnTo>
              </a:path>
            </a:pathLst>
          </a:custGeom>
          <a:noFill/>
          <a:ln w="3973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3" name="object 7"/>
          <p:cNvSpPr>
            <a:spLocks/>
          </p:cNvSpPr>
          <p:nvPr/>
        </p:nvSpPr>
        <p:spPr bwMode="auto">
          <a:xfrm>
            <a:off x="6140648" y="0"/>
            <a:ext cx="0" cy="964406"/>
          </a:xfrm>
          <a:custGeom>
            <a:avLst/>
            <a:gdLst>
              <a:gd name="T0" fmla="*/ 0 h 1028700"/>
              <a:gd name="T1" fmla="*/ 1028699 h 1028700"/>
              <a:gd name="T2" fmla="*/ 0 60000 65536"/>
              <a:gd name="T3" fmla="*/ 0 60000 65536"/>
              <a:gd name="T4" fmla="*/ 0 h 1028700"/>
              <a:gd name="T5" fmla="*/ 1028700 h 1028700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028700">
                <a:moveTo>
                  <a:pt x="0" y="0"/>
                </a:moveTo>
                <a:lnTo>
                  <a:pt x="0" y="1028699"/>
                </a:lnTo>
              </a:path>
            </a:pathLst>
          </a:custGeom>
          <a:noFill/>
          <a:ln w="3973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4" name="object 8"/>
          <p:cNvSpPr>
            <a:spLocks/>
          </p:cNvSpPr>
          <p:nvPr/>
        </p:nvSpPr>
        <p:spPr bwMode="auto">
          <a:xfrm>
            <a:off x="6140648" y="3768329"/>
            <a:ext cx="0" cy="1123653"/>
          </a:xfrm>
          <a:custGeom>
            <a:avLst/>
            <a:gdLst>
              <a:gd name="T0" fmla="*/ 0 h 1198245"/>
              <a:gd name="T1" fmla="*/ 1199822 h 1198245"/>
              <a:gd name="T2" fmla="*/ 0 60000 65536"/>
              <a:gd name="T3" fmla="*/ 0 60000 65536"/>
              <a:gd name="T4" fmla="*/ 0 h 1198245"/>
              <a:gd name="T5" fmla="*/ 1198245 h 1198245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198245">
                <a:moveTo>
                  <a:pt x="0" y="0"/>
                </a:moveTo>
                <a:lnTo>
                  <a:pt x="0" y="1197914"/>
                </a:lnTo>
              </a:path>
            </a:pathLst>
          </a:custGeom>
          <a:noFill/>
          <a:ln w="3973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5" name="object 9"/>
          <p:cNvSpPr>
            <a:spLocks/>
          </p:cNvSpPr>
          <p:nvPr/>
        </p:nvSpPr>
        <p:spPr bwMode="auto">
          <a:xfrm>
            <a:off x="4688086" y="4872633"/>
            <a:ext cx="1436192" cy="0"/>
          </a:xfrm>
          <a:custGeom>
            <a:avLst/>
            <a:gdLst>
              <a:gd name="T0" fmla="*/ 0 w 1532254"/>
              <a:gd name="T1" fmla="*/ 1530059 w 1532254"/>
              <a:gd name="T2" fmla="*/ 0 60000 65536"/>
              <a:gd name="T3" fmla="*/ 0 60000 65536"/>
              <a:gd name="T4" fmla="*/ 0 w 1532254"/>
              <a:gd name="T5" fmla="*/ 1532254 w 1532254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532254">
                <a:moveTo>
                  <a:pt x="0" y="0"/>
                </a:moveTo>
                <a:lnTo>
                  <a:pt x="1531955" y="0"/>
                </a:lnTo>
              </a:path>
            </a:pathLst>
          </a:custGeom>
          <a:noFill/>
          <a:ln w="39732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6" name="object 10"/>
          <p:cNvSpPr>
            <a:spLocks/>
          </p:cNvSpPr>
          <p:nvPr/>
        </p:nvSpPr>
        <p:spPr bwMode="auto">
          <a:xfrm>
            <a:off x="1" y="4872633"/>
            <a:ext cx="848320" cy="0"/>
          </a:xfrm>
          <a:custGeom>
            <a:avLst/>
            <a:gdLst>
              <a:gd name="T0" fmla="*/ 0 w 905510"/>
              <a:gd name="T1" fmla="*/ 901199 w 905510"/>
              <a:gd name="T2" fmla="*/ 0 60000 65536"/>
              <a:gd name="T3" fmla="*/ 0 60000 65536"/>
              <a:gd name="T4" fmla="*/ 0 w 905510"/>
              <a:gd name="T5" fmla="*/ 905510 w 90551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905510">
                <a:moveTo>
                  <a:pt x="0" y="0"/>
                </a:moveTo>
                <a:lnTo>
                  <a:pt x="905000" y="0"/>
                </a:lnTo>
              </a:path>
            </a:pathLst>
          </a:custGeom>
          <a:noFill/>
          <a:ln w="39732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1" name="object 15"/>
          <p:cNvSpPr>
            <a:spLocks/>
          </p:cNvSpPr>
          <p:nvPr/>
        </p:nvSpPr>
        <p:spPr bwMode="auto">
          <a:xfrm>
            <a:off x="6837164" y="635497"/>
            <a:ext cx="0" cy="5069086"/>
          </a:xfrm>
          <a:custGeom>
            <a:avLst/>
            <a:gdLst>
              <a:gd name="T0" fmla="*/ 0 h 5405755"/>
              <a:gd name="T1" fmla="*/ 5413358 h 5405755"/>
              <a:gd name="T2" fmla="*/ 0 60000 65536"/>
              <a:gd name="T3" fmla="*/ 0 60000 65536"/>
              <a:gd name="T4" fmla="*/ 0 h 5405755"/>
              <a:gd name="T5" fmla="*/ 5405755 h 5405755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5405755">
                <a:moveTo>
                  <a:pt x="0" y="0"/>
                </a:moveTo>
                <a:lnTo>
                  <a:pt x="0" y="5405732"/>
                </a:lnTo>
              </a:path>
            </a:pathLst>
          </a:custGeom>
          <a:noFill/>
          <a:ln w="3970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2" name="object 16"/>
          <p:cNvSpPr>
            <a:spLocks/>
          </p:cNvSpPr>
          <p:nvPr/>
        </p:nvSpPr>
        <p:spPr bwMode="auto">
          <a:xfrm>
            <a:off x="564059" y="5685234"/>
            <a:ext cx="6256734" cy="0"/>
          </a:xfrm>
          <a:custGeom>
            <a:avLst/>
            <a:gdLst>
              <a:gd name="T0" fmla="*/ 0 w 6673215"/>
              <a:gd name="T1" fmla="*/ 6677014 w 6673215"/>
              <a:gd name="T2" fmla="*/ 0 60000 65536"/>
              <a:gd name="T3" fmla="*/ 0 60000 65536"/>
              <a:gd name="T4" fmla="*/ 0 w 6673215"/>
              <a:gd name="T5" fmla="*/ 6673215 w 6673215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6673215">
                <a:moveTo>
                  <a:pt x="0" y="0"/>
                </a:moveTo>
                <a:lnTo>
                  <a:pt x="6673202" y="0"/>
                </a:lnTo>
              </a:path>
            </a:pathLst>
          </a:custGeom>
          <a:noFill/>
          <a:ln w="39732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3" name="object 17"/>
          <p:cNvSpPr>
            <a:spLocks/>
          </p:cNvSpPr>
          <p:nvPr/>
        </p:nvSpPr>
        <p:spPr bwMode="auto">
          <a:xfrm>
            <a:off x="564059" y="654844"/>
            <a:ext cx="6256734" cy="0"/>
          </a:xfrm>
          <a:custGeom>
            <a:avLst/>
            <a:gdLst>
              <a:gd name="T0" fmla="*/ 0 w 6673215"/>
              <a:gd name="T1" fmla="*/ 6677014 w 6673215"/>
              <a:gd name="T2" fmla="*/ 0 60000 65536"/>
              <a:gd name="T3" fmla="*/ 0 60000 65536"/>
              <a:gd name="T4" fmla="*/ 0 w 6673215"/>
              <a:gd name="T5" fmla="*/ 6673215 w 6673215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6673215">
                <a:moveTo>
                  <a:pt x="0" y="0"/>
                </a:moveTo>
                <a:lnTo>
                  <a:pt x="6673202" y="0"/>
                </a:lnTo>
              </a:path>
            </a:pathLst>
          </a:custGeom>
          <a:noFill/>
          <a:ln w="4017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7" name="object 11"/>
          <p:cNvSpPr>
            <a:spLocks/>
          </p:cNvSpPr>
          <p:nvPr/>
        </p:nvSpPr>
        <p:spPr bwMode="auto">
          <a:xfrm>
            <a:off x="3786154" y="1043266"/>
            <a:ext cx="3839765" cy="2803922"/>
          </a:xfrm>
          <a:custGeom>
            <a:avLst/>
            <a:gdLst>
              <a:gd name="T0" fmla="*/ 0 w 4095750"/>
              <a:gd name="T1" fmla="*/ 0 h 2990850"/>
              <a:gd name="T2" fmla="*/ 4095736 w 4095750"/>
              <a:gd name="T3" fmla="*/ 0 h 2990850"/>
              <a:gd name="T4" fmla="*/ 4095736 w 4095750"/>
              <a:gd name="T5" fmla="*/ 2990848 h 2990850"/>
              <a:gd name="T6" fmla="*/ 0 w 4095750"/>
              <a:gd name="T7" fmla="*/ 2990848 h 2990850"/>
              <a:gd name="T8" fmla="*/ 0 w 4095750"/>
              <a:gd name="T9" fmla="*/ 0 h 2990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95750"/>
              <a:gd name="T16" fmla="*/ 0 h 2990850"/>
              <a:gd name="T17" fmla="*/ 4095750 w 4095750"/>
              <a:gd name="T18" fmla="*/ 2990850 h 29908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95750" h="2990850">
                <a:moveTo>
                  <a:pt x="0" y="0"/>
                </a:moveTo>
                <a:lnTo>
                  <a:pt x="4095737" y="0"/>
                </a:lnTo>
                <a:lnTo>
                  <a:pt x="4095737" y="2990849"/>
                </a:lnTo>
                <a:lnTo>
                  <a:pt x="0" y="2990849"/>
                </a:lnTo>
                <a:lnTo>
                  <a:pt x="0" y="0"/>
                </a:lnTo>
                <a:close/>
              </a:path>
            </a:pathLst>
          </a:custGeom>
          <a:solidFill>
            <a:srgbClr val="ED015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8" name="object 12"/>
          <p:cNvSpPr>
            <a:spLocks/>
          </p:cNvSpPr>
          <p:nvPr/>
        </p:nvSpPr>
        <p:spPr bwMode="auto">
          <a:xfrm>
            <a:off x="875083" y="4070448"/>
            <a:ext cx="3839765" cy="1991320"/>
          </a:xfrm>
          <a:custGeom>
            <a:avLst/>
            <a:gdLst>
              <a:gd name="T0" fmla="*/ 0 w 4095750"/>
              <a:gd name="T1" fmla="*/ 0 h 2124075"/>
              <a:gd name="T2" fmla="*/ 4095496 w 4095750"/>
              <a:gd name="T3" fmla="*/ 0 h 2124075"/>
              <a:gd name="T4" fmla="*/ 4095496 w 4095750"/>
              <a:gd name="T5" fmla="*/ 2124075 h 2124075"/>
              <a:gd name="T6" fmla="*/ 0 w 4095750"/>
              <a:gd name="T7" fmla="*/ 2124075 h 2124075"/>
              <a:gd name="T8" fmla="*/ 0 w 4095750"/>
              <a:gd name="T9" fmla="*/ 0 h 21240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95750"/>
              <a:gd name="T16" fmla="*/ 0 h 2124075"/>
              <a:gd name="T17" fmla="*/ 4095750 w 4095750"/>
              <a:gd name="T18" fmla="*/ 2124075 h 21240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95750" h="2124075">
                <a:moveTo>
                  <a:pt x="0" y="0"/>
                </a:moveTo>
                <a:lnTo>
                  <a:pt x="4095496" y="0"/>
                </a:lnTo>
                <a:lnTo>
                  <a:pt x="4095496" y="2124075"/>
                </a:lnTo>
                <a:lnTo>
                  <a:pt x="0" y="2124075"/>
                </a:lnTo>
                <a:lnTo>
                  <a:pt x="0" y="0"/>
                </a:lnTo>
                <a:close/>
              </a:path>
            </a:pathLst>
          </a:custGeom>
          <a:solidFill>
            <a:srgbClr val="2E2EE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0" name="object 14"/>
          <p:cNvSpPr>
            <a:spLocks/>
          </p:cNvSpPr>
          <p:nvPr/>
        </p:nvSpPr>
        <p:spPr bwMode="auto">
          <a:xfrm>
            <a:off x="714348" y="642918"/>
            <a:ext cx="0" cy="5069086"/>
          </a:xfrm>
          <a:custGeom>
            <a:avLst/>
            <a:gdLst>
              <a:gd name="T0" fmla="*/ 0 h 5405755"/>
              <a:gd name="T1" fmla="*/ 5413358 h 5405755"/>
              <a:gd name="T2" fmla="*/ 0 60000 65536"/>
              <a:gd name="T3" fmla="*/ 0 60000 65536"/>
              <a:gd name="T4" fmla="*/ 0 h 5405755"/>
              <a:gd name="T5" fmla="*/ 5405755 h 5405755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5405755">
                <a:moveTo>
                  <a:pt x="0" y="0"/>
                </a:moveTo>
                <a:lnTo>
                  <a:pt x="0" y="5405732"/>
                </a:lnTo>
              </a:path>
            </a:pathLst>
          </a:custGeom>
          <a:noFill/>
          <a:ln w="40149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1651959" y="775356"/>
            <a:ext cx="2205633" cy="4000500"/>
            <a:chOff x="1651959" y="775356"/>
            <a:chExt cx="2205633" cy="4000500"/>
          </a:xfrm>
        </p:grpSpPr>
        <p:sp>
          <p:nvSpPr>
            <p:cNvPr id="4109" name="object 13"/>
            <p:cNvSpPr>
              <a:spLocks/>
            </p:cNvSpPr>
            <p:nvPr/>
          </p:nvSpPr>
          <p:spPr bwMode="auto">
            <a:xfrm>
              <a:off x="1651959" y="775356"/>
              <a:ext cx="2205633" cy="4000500"/>
            </a:xfrm>
            <a:custGeom>
              <a:avLst/>
              <a:gdLst>
                <a:gd name="T0" fmla="*/ 0 w 2352675"/>
                <a:gd name="T1" fmla="*/ 0 h 4267200"/>
                <a:gd name="T2" fmla="*/ 2352663 w 2352675"/>
                <a:gd name="T3" fmla="*/ 0 h 4267200"/>
                <a:gd name="T4" fmla="*/ 2352663 w 2352675"/>
                <a:gd name="T5" fmla="*/ 4267200 h 4267200"/>
                <a:gd name="T6" fmla="*/ 0 w 2352675"/>
                <a:gd name="T7" fmla="*/ 4267200 h 4267200"/>
                <a:gd name="T8" fmla="*/ 0 w 2352675"/>
                <a:gd name="T9" fmla="*/ 0 h 4267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2675"/>
                <a:gd name="T16" fmla="*/ 0 h 4267200"/>
                <a:gd name="T17" fmla="*/ 2352675 w 2352675"/>
                <a:gd name="T18" fmla="*/ 4267200 h 42672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2675" h="4267200">
                  <a:moveTo>
                    <a:pt x="0" y="0"/>
                  </a:moveTo>
                  <a:lnTo>
                    <a:pt x="2352662" y="0"/>
                  </a:lnTo>
                  <a:lnTo>
                    <a:pt x="2352662" y="4267200"/>
                  </a:lnTo>
                  <a:lnTo>
                    <a:pt x="0" y="4267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852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4114" name="object 18"/>
            <p:cNvSpPr txBox="1">
              <a:spLocks noChangeArrowheads="1"/>
            </p:cNvSpPr>
            <p:nvPr/>
          </p:nvSpPr>
          <p:spPr bwMode="auto">
            <a:xfrm rot="20580000">
              <a:off x="1872231" y="2415697"/>
              <a:ext cx="1982391" cy="679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ts val="5286"/>
                </a:lnSpc>
              </a:pPr>
              <a:r>
                <a:rPr lang="ru-RU" altLang="ru-RU" sz="5300" dirty="0">
                  <a:solidFill>
                    <a:srgbClr val="4630B7"/>
                  </a:solidFill>
                  <a:latin typeface="Liberation Sans"/>
                  <a:ea typeface="Liberation Sans"/>
                  <a:cs typeface="Liberation Sans"/>
                </a:rPr>
                <a:t>ВСЕЙ</a:t>
              </a:r>
              <a:endParaRPr lang="ru-RU" altLang="ru-RU" sz="5300" dirty="0">
                <a:latin typeface="Liberation Sans"/>
                <a:ea typeface="Liberation Sans"/>
                <a:cs typeface="Liberation Sans"/>
              </a:endParaRPr>
            </a:p>
          </p:txBody>
        </p:sp>
      </p:grpSp>
      <p:sp>
        <p:nvSpPr>
          <p:cNvPr id="4115" name="object 19"/>
          <p:cNvSpPr txBox="1">
            <a:spLocks noChangeArrowheads="1"/>
          </p:cNvSpPr>
          <p:nvPr/>
        </p:nvSpPr>
        <p:spPr bwMode="auto">
          <a:xfrm rot="20580000">
            <a:off x="4035544" y="1537792"/>
            <a:ext cx="2942332" cy="67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5286"/>
              </a:lnSpc>
            </a:pPr>
            <a:r>
              <a:rPr lang="ru-RU" altLang="ru-RU" sz="5300" dirty="0">
                <a:solidFill>
                  <a:srgbClr val="FFFFFF"/>
                </a:solidFill>
                <a:latin typeface="Liberation Sans"/>
                <a:ea typeface="Liberation Sans"/>
                <a:cs typeface="Liberation Sans"/>
              </a:rPr>
              <a:t>СЕМЬЕЙ</a:t>
            </a:r>
            <a:endParaRPr lang="ru-RU" altLang="ru-RU" sz="5300" dirty="0">
              <a:latin typeface="Liberation Sans"/>
              <a:ea typeface="Liberation Sans"/>
              <a:cs typeface="Liberation Sans"/>
            </a:endParaRPr>
          </a:p>
        </p:txBody>
      </p:sp>
      <p:sp>
        <p:nvSpPr>
          <p:cNvPr id="4116" name="object 20"/>
          <p:cNvSpPr txBox="1">
            <a:spLocks noChangeArrowheads="1"/>
          </p:cNvSpPr>
          <p:nvPr/>
        </p:nvSpPr>
        <p:spPr bwMode="auto">
          <a:xfrm rot="20580000">
            <a:off x="5296585" y="2134412"/>
            <a:ext cx="809625" cy="67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5286"/>
              </a:lnSpc>
            </a:pPr>
            <a:r>
              <a:rPr lang="ru-RU" altLang="ru-RU" sz="5300" dirty="0">
                <a:solidFill>
                  <a:srgbClr val="FFFFFF"/>
                </a:solidFill>
                <a:latin typeface="Liberation Sans"/>
                <a:ea typeface="Liberation Sans"/>
                <a:cs typeface="Liberation Sans"/>
              </a:rPr>
              <a:t>В</a:t>
            </a:r>
            <a:endParaRPr lang="ru-RU" altLang="ru-RU" sz="5300" dirty="0">
              <a:latin typeface="Liberation Sans"/>
              <a:ea typeface="Liberation Sans"/>
              <a:cs typeface="Liberation Sans"/>
            </a:endParaRPr>
          </a:p>
        </p:txBody>
      </p:sp>
      <p:sp>
        <p:nvSpPr>
          <p:cNvPr id="4117" name="object 21"/>
          <p:cNvSpPr txBox="1">
            <a:spLocks noChangeArrowheads="1"/>
          </p:cNvSpPr>
          <p:nvPr/>
        </p:nvSpPr>
        <p:spPr bwMode="auto">
          <a:xfrm rot="20580000">
            <a:off x="4022083" y="2780904"/>
            <a:ext cx="3558481" cy="67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5286"/>
              </a:lnSpc>
            </a:pPr>
            <a:r>
              <a:rPr lang="ru-RU" altLang="ru-RU" sz="5300" dirty="0">
                <a:solidFill>
                  <a:srgbClr val="FFFFFF"/>
                </a:solidFill>
                <a:latin typeface="Liberation Sans"/>
                <a:ea typeface="Liberation Sans"/>
                <a:cs typeface="Liberation Sans"/>
              </a:rPr>
              <a:t>БУДУЩЕ</a:t>
            </a:r>
            <a:r>
              <a:rPr lang="ru-RU" altLang="ru-RU" sz="7900" baseline="1000" dirty="0">
                <a:solidFill>
                  <a:srgbClr val="FFFFFF"/>
                </a:solidFill>
                <a:latin typeface="Liberation Sans"/>
                <a:ea typeface="Liberation Sans"/>
                <a:cs typeface="Liberation Sans"/>
              </a:rPr>
              <a:t>Е</a:t>
            </a:r>
            <a:r>
              <a:rPr lang="ru-RU" altLang="ru-RU" sz="7900" b="1" baseline="1000" dirty="0">
                <a:solidFill>
                  <a:srgbClr val="FFFFFF"/>
                </a:solidFill>
                <a:latin typeface="Trebuchet MS" pitchFamily="34" charset="0"/>
              </a:rPr>
              <a:t>!</a:t>
            </a:r>
            <a:endParaRPr lang="ru-RU" altLang="ru-RU" sz="7900" baseline="1000" dirty="0">
              <a:latin typeface="Trebuchet MS" pitchFamily="34" charset="0"/>
            </a:endParaRPr>
          </a:p>
        </p:txBody>
      </p:sp>
      <p:sp>
        <p:nvSpPr>
          <p:cNvPr id="4102" name="object 6"/>
          <p:cNvSpPr>
            <a:spLocks/>
          </p:cNvSpPr>
          <p:nvPr/>
        </p:nvSpPr>
        <p:spPr bwMode="auto">
          <a:xfrm>
            <a:off x="4369581" y="3847187"/>
            <a:ext cx="2631283" cy="2464594"/>
          </a:xfrm>
          <a:custGeom>
            <a:avLst/>
            <a:gdLst>
              <a:gd name="T0" fmla="*/ 0 w 2352675"/>
              <a:gd name="T1" fmla="*/ 2628900 h 2628900"/>
              <a:gd name="T2" fmla="*/ 2352663 w 2352675"/>
              <a:gd name="T3" fmla="*/ 2628900 h 2628900"/>
              <a:gd name="T4" fmla="*/ 2352663 w 2352675"/>
              <a:gd name="T5" fmla="*/ 0 h 2628900"/>
              <a:gd name="T6" fmla="*/ 0 w 2352675"/>
              <a:gd name="T7" fmla="*/ 0 h 2628900"/>
              <a:gd name="T8" fmla="*/ 0 w 2352675"/>
              <a:gd name="T9" fmla="*/ 2628900 h 2628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2675"/>
              <a:gd name="T16" fmla="*/ 0 h 2628900"/>
              <a:gd name="T17" fmla="*/ 2352675 w 2352675"/>
              <a:gd name="T18" fmla="*/ 2628900 h 2628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2675" h="2628900">
                <a:moveTo>
                  <a:pt x="0" y="2628900"/>
                </a:moveTo>
                <a:lnTo>
                  <a:pt x="2352662" y="2628900"/>
                </a:lnTo>
                <a:lnTo>
                  <a:pt x="2352662" y="0"/>
                </a:lnTo>
                <a:lnTo>
                  <a:pt x="0" y="0"/>
                </a:lnTo>
                <a:lnTo>
                  <a:pt x="0" y="2628900"/>
                </a:lnTo>
                <a:close/>
              </a:path>
            </a:pathLst>
          </a:custGeom>
          <a:solidFill>
            <a:srgbClr val="FFF85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2" name="object 22"/>
          <p:cNvSpPr txBox="1"/>
          <p:nvPr/>
        </p:nvSpPr>
        <p:spPr>
          <a:xfrm>
            <a:off x="2071688" y="4807149"/>
            <a:ext cx="1143000" cy="615193"/>
          </a:xfrm>
          <a:prstGeom prst="rect">
            <a:avLst/>
          </a:prstGeom>
        </p:spPr>
        <p:txBody>
          <a:bodyPr lIns="0" tIns="14883" rIns="0" bIns="0">
            <a:spAutoFit/>
          </a:bodyPr>
          <a:lstStyle/>
          <a:p>
            <a:pPr marL="11906">
              <a:spcBef>
                <a:spcPts val="117"/>
              </a:spcBef>
              <a:defRPr/>
            </a:pPr>
            <a:r>
              <a:rPr sz="3900" b="1" spc="5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3900" b="1" spc="9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3900">
              <a:latin typeface="Arial"/>
              <a:cs typeface="Arial"/>
            </a:endParaRPr>
          </a:p>
        </p:txBody>
      </p:sp>
      <p:sp>
        <p:nvSpPr>
          <p:cNvPr id="4119" name="object 23"/>
          <p:cNvSpPr>
            <a:spLocks noGrp="1"/>
          </p:cNvSpPr>
          <p:nvPr>
            <p:ph type="title"/>
          </p:nvPr>
        </p:nvSpPr>
        <p:spPr>
          <a:xfrm>
            <a:off x="537271" y="0"/>
            <a:ext cx="6299894" cy="532805"/>
          </a:xfrm>
        </p:spPr>
        <p:txBody>
          <a:bodyPr tIns="13097">
            <a:normAutofit fontScale="90000"/>
          </a:bodyPr>
          <a:lstStyle/>
          <a:p>
            <a:pPr marL="11906">
              <a:spcBef>
                <a:spcPts val="106"/>
              </a:spcBef>
            </a:pPr>
            <a:r>
              <a:rPr lang="ru-RU" altLang="ru-RU" sz="3400" b="1" dirty="0">
                <a:solidFill>
                  <a:srgbClr val="5700B7"/>
                </a:solidFill>
                <a:latin typeface="Liberation Sans"/>
                <a:ea typeface="Liberation Sans"/>
                <a:cs typeface="Liberation Sans"/>
              </a:rPr>
              <a:t>ОБЛАСТНОЙ ПРОЕКТ</a:t>
            </a:r>
            <a:endParaRPr lang="ru-RU" altLang="ru-RU" sz="3400" dirty="0">
              <a:latin typeface="Liberation Sans"/>
              <a:ea typeface="Liberation Sans"/>
              <a:cs typeface="Liberatio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/>
          <p:cNvSpPr txBox="1">
            <a:spLocks noChangeArrowheads="1"/>
          </p:cNvSpPr>
          <p:nvPr/>
        </p:nvSpPr>
        <p:spPr bwMode="auto">
          <a:xfrm>
            <a:off x="142875" y="810765"/>
            <a:ext cx="8798719" cy="1653666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 lIns="0" tIns="11311" rIns="0" bIns="0">
            <a:spAutoFit/>
          </a:bodyPr>
          <a:lstStyle/>
          <a:p>
            <a:pPr marL="11906" algn="ctr">
              <a:lnSpc>
                <a:spcPct val="116000"/>
              </a:lnSpc>
              <a:spcBef>
                <a:spcPts val="94"/>
              </a:spcBef>
            </a:pPr>
            <a:r>
              <a:rPr lang="ru-RU" altLang="ru-RU" sz="2300" dirty="0">
                <a:latin typeface="Liberation Sans"/>
                <a:ea typeface="Liberation Sans"/>
                <a:cs typeface="Liberation Sans"/>
              </a:rPr>
              <a:t>Организация серии социально значимых</a:t>
            </a:r>
            <a:r>
              <a:rPr lang="ru-RU" altLang="ru-RU" sz="2300" dirty="0">
                <a:latin typeface="Arial" pitchFamily="34" charset="0"/>
              </a:rPr>
              <a:t>,  </a:t>
            </a:r>
            <a:r>
              <a:rPr lang="ru-RU" altLang="ru-RU" sz="2300" dirty="0">
                <a:latin typeface="Liberation Sans"/>
                <a:ea typeface="Liberation Sans"/>
                <a:cs typeface="Liberation Sans"/>
              </a:rPr>
              <a:t>культурных</a:t>
            </a:r>
            <a:r>
              <a:rPr lang="ru-RU" altLang="ru-RU" sz="2300" dirty="0">
                <a:latin typeface="Arial" pitchFamily="34" charset="0"/>
              </a:rPr>
              <a:t>, </a:t>
            </a:r>
            <a:r>
              <a:rPr lang="ru-RU" altLang="ru-RU" sz="2300" dirty="0">
                <a:latin typeface="Liberation Sans"/>
                <a:ea typeface="Liberation Sans"/>
                <a:cs typeface="Liberation Sans"/>
              </a:rPr>
              <a:t>творческих мероприятий</a:t>
            </a:r>
            <a:r>
              <a:rPr lang="ru-RU" altLang="ru-RU" sz="2300" dirty="0">
                <a:latin typeface="Arial" pitchFamily="34" charset="0"/>
              </a:rPr>
              <a:t>,  </a:t>
            </a:r>
            <a:r>
              <a:rPr lang="ru-RU" altLang="ru-RU" sz="2300" dirty="0">
                <a:latin typeface="Liberation Sans"/>
                <a:ea typeface="Liberation Sans"/>
                <a:cs typeface="Liberation Sans"/>
              </a:rPr>
              <a:t>направленных на вовлечение родителей и  детей в активное участие </a:t>
            </a:r>
            <a:r>
              <a:rPr lang="ru-RU" altLang="ru-RU" sz="2300" dirty="0" smtClean="0">
                <a:latin typeface="Liberation Sans"/>
                <a:ea typeface="Liberation Sans"/>
                <a:cs typeface="Liberation Sans"/>
              </a:rPr>
              <a:t>во внеклассной </a:t>
            </a:r>
            <a:r>
              <a:rPr lang="ru-RU" altLang="ru-RU" sz="2300" dirty="0">
                <a:latin typeface="Liberation Sans"/>
                <a:ea typeface="Liberation Sans"/>
                <a:cs typeface="Liberation Sans"/>
              </a:rPr>
              <a:t>и общественной жизни образовательных  организаций</a:t>
            </a:r>
          </a:p>
        </p:txBody>
      </p:sp>
      <p:sp>
        <p:nvSpPr>
          <p:cNvPr id="5123" name="object 3"/>
          <p:cNvSpPr>
            <a:spLocks noGrp="1"/>
          </p:cNvSpPr>
          <p:nvPr>
            <p:ph type="title"/>
          </p:nvPr>
        </p:nvSpPr>
        <p:spPr>
          <a:xfrm>
            <a:off x="285750" y="214313"/>
            <a:ext cx="8501063" cy="418985"/>
          </a:xfrm>
        </p:spPr>
        <p:txBody>
          <a:bodyPr tIns="14883">
            <a:normAutofit fontScale="90000"/>
          </a:bodyPr>
          <a:lstStyle/>
          <a:p>
            <a:pPr marL="11906">
              <a:spcBef>
                <a:spcPts val="117"/>
              </a:spcBef>
            </a:pPr>
            <a:r>
              <a:rPr lang="ru-RU" altLang="ru-RU" sz="2600" b="1" dirty="0">
                <a:solidFill>
                  <a:srgbClr val="5700B7"/>
                </a:solidFill>
                <a:latin typeface="Liberation Sans"/>
                <a:ea typeface="Liberation Sans"/>
                <a:cs typeface="Liberation Sans"/>
              </a:rPr>
              <a:t>Цель проекта</a:t>
            </a:r>
          </a:p>
        </p:txBody>
      </p:sp>
      <p:sp>
        <p:nvSpPr>
          <p:cNvPr id="5125" name="object 3"/>
          <p:cNvSpPr txBox="1">
            <a:spLocks noChangeArrowheads="1"/>
          </p:cNvSpPr>
          <p:nvPr/>
        </p:nvSpPr>
        <p:spPr bwMode="auto">
          <a:xfrm>
            <a:off x="214313" y="3857625"/>
            <a:ext cx="3429000" cy="368371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 lIns="0" tIns="14288" rIns="0" bIns="0">
            <a:spAutoFit/>
          </a:bodyPr>
          <a:lstStyle/>
          <a:p>
            <a:pPr marL="11906">
              <a:spcBef>
                <a:spcPts val="117"/>
              </a:spcBef>
            </a:pPr>
            <a:r>
              <a:rPr lang="ru-RU" altLang="ru-RU" sz="2300" b="1" dirty="0">
                <a:latin typeface="Liberation Sans"/>
                <a:ea typeface="Liberation Sans"/>
                <a:cs typeface="Liberation Sans"/>
              </a:rPr>
              <a:t>организаторы</a:t>
            </a:r>
            <a:endParaRPr lang="ru-RU" altLang="ru-RU" sz="2300" dirty="0">
              <a:latin typeface="Liberation Sans"/>
              <a:ea typeface="Liberation Sans"/>
              <a:cs typeface="Liberation Sans"/>
            </a:endParaRPr>
          </a:p>
        </p:txBody>
      </p:sp>
      <p:sp>
        <p:nvSpPr>
          <p:cNvPr id="5126" name="object 3"/>
          <p:cNvSpPr txBox="1">
            <a:spLocks noChangeArrowheads="1"/>
          </p:cNvSpPr>
          <p:nvPr/>
        </p:nvSpPr>
        <p:spPr bwMode="auto">
          <a:xfrm>
            <a:off x="214313" y="4310844"/>
            <a:ext cx="8858250" cy="87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4288" rIns="0" bIns="0">
            <a:spAutoFit/>
          </a:bodyPr>
          <a:lstStyle/>
          <a:p>
            <a:pPr marL="11906">
              <a:spcBef>
                <a:spcPts val="117"/>
              </a:spcBef>
            </a:pPr>
            <a:r>
              <a:rPr lang="ru-RU" altLang="ru-RU" dirty="0">
                <a:latin typeface="Liberation Sans"/>
                <a:ea typeface="Liberation Sans"/>
                <a:cs typeface="Liberation Sans"/>
              </a:rPr>
              <a:t>Министерство образования, науки и молодежной политики</a:t>
            </a:r>
          </a:p>
          <a:p>
            <a:pPr marL="11906">
              <a:spcBef>
                <a:spcPts val="117"/>
              </a:spcBef>
            </a:pPr>
            <a:r>
              <a:rPr lang="ru-RU" altLang="ru-RU" dirty="0">
                <a:latin typeface="Liberation Sans"/>
                <a:ea typeface="Liberation Sans"/>
                <a:cs typeface="Liberation Sans"/>
              </a:rPr>
              <a:t>Государственные образовательные учреждения дополнительного образования</a:t>
            </a:r>
          </a:p>
          <a:p>
            <a:pPr marL="11906">
              <a:spcBef>
                <a:spcPts val="117"/>
              </a:spcBef>
            </a:pPr>
            <a:r>
              <a:rPr lang="ru-RU" altLang="ru-RU" dirty="0">
                <a:latin typeface="Liberation Sans"/>
                <a:ea typeface="Liberation Sans"/>
                <a:cs typeface="Liberation Sans"/>
              </a:rPr>
              <a:t>Районные органы управления образованием </a:t>
            </a:r>
          </a:p>
        </p:txBody>
      </p:sp>
      <p:sp>
        <p:nvSpPr>
          <p:cNvPr id="5127" name="object 3"/>
          <p:cNvSpPr txBox="1">
            <a:spLocks noChangeArrowheads="1"/>
          </p:cNvSpPr>
          <p:nvPr/>
        </p:nvSpPr>
        <p:spPr bwMode="auto">
          <a:xfrm>
            <a:off x="214313" y="5357812"/>
            <a:ext cx="3500438" cy="368371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 lIns="0" tIns="14288" rIns="0" bIns="0">
            <a:spAutoFit/>
          </a:bodyPr>
          <a:lstStyle/>
          <a:p>
            <a:pPr marL="11906">
              <a:spcBef>
                <a:spcPts val="117"/>
              </a:spcBef>
            </a:pPr>
            <a:r>
              <a:rPr lang="ru-RU" altLang="ru-RU" sz="2300" b="1" dirty="0">
                <a:latin typeface="Liberation Sans"/>
                <a:ea typeface="Liberation Sans"/>
                <a:cs typeface="Liberation Sans"/>
              </a:rPr>
              <a:t>исполнители</a:t>
            </a:r>
            <a:endParaRPr lang="ru-RU" altLang="ru-RU" sz="2300" dirty="0">
              <a:latin typeface="Liberation Sans"/>
              <a:ea typeface="Liberation Sans"/>
              <a:cs typeface="Liberation Sans"/>
            </a:endParaRPr>
          </a:p>
        </p:txBody>
      </p:sp>
      <p:sp>
        <p:nvSpPr>
          <p:cNvPr id="5128" name="object 3"/>
          <p:cNvSpPr txBox="1">
            <a:spLocks noChangeArrowheads="1"/>
          </p:cNvSpPr>
          <p:nvPr/>
        </p:nvSpPr>
        <p:spPr bwMode="auto">
          <a:xfrm>
            <a:off x="214313" y="5741790"/>
            <a:ext cx="8700492" cy="87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4288" rIns="0" bIns="0">
            <a:spAutoFit/>
          </a:bodyPr>
          <a:lstStyle/>
          <a:p>
            <a:pPr marL="11906">
              <a:spcBef>
                <a:spcPts val="117"/>
              </a:spcBef>
            </a:pPr>
            <a:r>
              <a:rPr lang="ru-RU" altLang="ru-RU" dirty="0">
                <a:latin typeface="Liberation Sans"/>
                <a:ea typeface="Liberation Sans"/>
                <a:cs typeface="Liberation Sans"/>
              </a:rPr>
              <a:t>Образовательные организации</a:t>
            </a:r>
          </a:p>
          <a:p>
            <a:pPr marL="11906">
              <a:spcBef>
                <a:spcPts val="117"/>
              </a:spcBef>
            </a:pPr>
            <a:r>
              <a:rPr lang="ru-RU" altLang="ru-RU" dirty="0">
                <a:latin typeface="Liberation Sans"/>
                <a:ea typeface="Liberation Sans"/>
                <a:cs typeface="Liberation Sans"/>
              </a:rPr>
              <a:t>Детские общественные организации</a:t>
            </a:r>
          </a:p>
          <a:p>
            <a:pPr marL="11906">
              <a:spcBef>
                <a:spcPts val="117"/>
              </a:spcBef>
            </a:pPr>
            <a:r>
              <a:rPr lang="ru-RU" altLang="ru-RU" dirty="0">
                <a:latin typeface="Liberation Sans"/>
                <a:ea typeface="Liberation Sans"/>
                <a:cs typeface="Liberation Sans"/>
              </a:rPr>
              <a:t>Нижегородское отделение Российского движения школьников</a:t>
            </a:r>
          </a:p>
        </p:txBody>
      </p:sp>
      <p:sp>
        <p:nvSpPr>
          <p:cNvPr id="5129" name="object 3"/>
          <p:cNvSpPr>
            <a:spLocks/>
          </p:cNvSpPr>
          <p:nvPr/>
        </p:nvSpPr>
        <p:spPr bwMode="auto">
          <a:xfrm>
            <a:off x="714375" y="2581391"/>
            <a:ext cx="7782223" cy="41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4883" rIns="0" bIns="0">
            <a:spAutoFit/>
          </a:bodyPr>
          <a:lstStyle/>
          <a:p>
            <a:pPr marL="11906" algn="ctr">
              <a:spcBef>
                <a:spcPts val="117"/>
              </a:spcBef>
            </a:pPr>
            <a:r>
              <a:rPr lang="ru-RU" altLang="ru-RU" sz="2600" b="1" dirty="0">
                <a:solidFill>
                  <a:srgbClr val="5700B7"/>
                </a:solidFill>
                <a:latin typeface="Liberation Sans"/>
                <a:ea typeface="Liberation Sans"/>
                <a:cs typeface="Liberation Sans"/>
              </a:rPr>
              <a:t>Сроки реализации</a:t>
            </a:r>
          </a:p>
        </p:txBody>
      </p:sp>
      <p:sp>
        <p:nvSpPr>
          <p:cNvPr id="5130" name="object 3"/>
          <p:cNvSpPr txBox="1">
            <a:spLocks noChangeArrowheads="1"/>
          </p:cNvSpPr>
          <p:nvPr/>
        </p:nvSpPr>
        <p:spPr bwMode="auto">
          <a:xfrm>
            <a:off x="285751" y="3100089"/>
            <a:ext cx="8700492" cy="47609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0" tIns="14288" rIns="0" bIns="0">
            <a:spAutoFit/>
          </a:bodyPr>
          <a:lstStyle/>
          <a:p>
            <a:pPr marL="11906" algn="ctr">
              <a:spcBef>
                <a:spcPts val="117"/>
              </a:spcBef>
            </a:pPr>
            <a:r>
              <a:rPr lang="ru-RU" altLang="ru-RU" sz="3000" b="1" dirty="0">
                <a:latin typeface="Liberation Sans"/>
                <a:ea typeface="Liberation Sans"/>
                <a:cs typeface="Liberation Sans"/>
              </a:rPr>
              <a:t>с 16 января по 30 марта 2018 года</a:t>
            </a:r>
            <a:endParaRPr lang="ru-RU" altLang="ru-RU" sz="3000" dirty="0">
              <a:latin typeface="Liberation Sans"/>
              <a:ea typeface="Liberation Sans"/>
              <a:cs typeface="Liberatio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object 3"/>
          <p:cNvSpPr txBox="1">
            <a:spLocks noChangeArrowheads="1"/>
          </p:cNvSpPr>
          <p:nvPr/>
        </p:nvSpPr>
        <p:spPr bwMode="auto">
          <a:xfrm>
            <a:off x="428627" y="500063"/>
            <a:ext cx="8358215" cy="79669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0" tIns="14288" rIns="0" bIns="0">
            <a:spAutoFit/>
          </a:bodyPr>
          <a:lstStyle/>
          <a:p>
            <a:pPr marL="11906" algn="ctr">
              <a:spcBef>
                <a:spcPts val="117"/>
              </a:spcBef>
            </a:pPr>
            <a:r>
              <a:rPr lang="ru-RU" altLang="ru-RU" sz="2600" b="1" dirty="0">
                <a:solidFill>
                  <a:srgbClr val="0000FF"/>
                </a:solidFill>
                <a:latin typeface="Liberation Sans"/>
                <a:ea typeface="Liberation Sans"/>
                <a:cs typeface="Liberation Sans"/>
              </a:rPr>
              <a:t>Целевая аудитория </a:t>
            </a:r>
          </a:p>
          <a:p>
            <a:pPr marL="11906" algn="ctr">
              <a:spcBef>
                <a:spcPts val="117"/>
              </a:spcBef>
            </a:pPr>
            <a:r>
              <a:rPr lang="ru-RU" altLang="ru-RU" sz="2300" b="1" dirty="0">
                <a:solidFill>
                  <a:srgbClr val="0000FF"/>
                </a:solidFill>
                <a:latin typeface="Liberation Sans"/>
                <a:ea typeface="Liberation Sans"/>
                <a:cs typeface="Liberation Sans"/>
              </a:rPr>
              <a:t>семьи обучающихся образовательных организаций</a:t>
            </a:r>
          </a:p>
        </p:txBody>
      </p:sp>
      <p:sp>
        <p:nvSpPr>
          <p:cNvPr id="6150" name="object 3"/>
          <p:cNvSpPr txBox="1">
            <a:spLocks noChangeArrowheads="1"/>
          </p:cNvSpPr>
          <p:nvPr/>
        </p:nvSpPr>
        <p:spPr bwMode="auto">
          <a:xfrm>
            <a:off x="214313" y="5225194"/>
            <a:ext cx="8572529" cy="41838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0" tIns="14288" rIns="0" bIns="0">
            <a:spAutoFit/>
          </a:bodyPr>
          <a:lstStyle/>
          <a:p>
            <a:pPr marL="11906" algn="ctr">
              <a:spcBef>
                <a:spcPts val="117"/>
              </a:spcBef>
            </a:pPr>
            <a:r>
              <a:rPr lang="ru-RU" altLang="ru-RU" sz="2600" b="1" dirty="0">
                <a:solidFill>
                  <a:srgbClr val="0000FF"/>
                </a:solidFill>
                <a:latin typeface="Liberation Sans"/>
                <a:ea typeface="Liberation Sans"/>
                <a:cs typeface="Liberation Sans"/>
              </a:rPr>
              <a:t>Описание</a:t>
            </a:r>
            <a:endParaRPr lang="ru-RU" altLang="ru-RU" sz="2600" dirty="0">
              <a:solidFill>
                <a:srgbClr val="0000FF"/>
              </a:solidFill>
              <a:latin typeface="Liberation Sans"/>
              <a:ea typeface="Liberation Sans"/>
              <a:cs typeface="Liberation Sans"/>
            </a:endParaRPr>
          </a:p>
        </p:txBody>
      </p:sp>
      <p:sp>
        <p:nvSpPr>
          <p:cNvPr id="6151" name="object 3"/>
          <p:cNvSpPr txBox="1">
            <a:spLocks noChangeArrowheads="1"/>
          </p:cNvSpPr>
          <p:nvPr/>
        </p:nvSpPr>
        <p:spPr bwMode="auto">
          <a:xfrm>
            <a:off x="285720" y="5715016"/>
            <a:ext cx="8429622" cy="937757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 lIns="0" tIns="14288" rIns="0" bIns="0">
            <a:spAutoFit/>
          </a:bodyPr>
          <a:lstStyle/>
          <a:p>
            <a:pPr marL="11906">
              <a:spcBef>
                <a:spcPts val="117"/>
              </a:spcBef>
            </a:pPr>
            <a:r>
              <a:rPr lang="ru-RU" altLang="ru-RU" sz="2000" dirty="0">
                <a:latin typeface="Liberation Sans"/>
                <a:ea typeface="Liberation Sans"/>
                <a:cs typeface="Liberation Sans"/>
              </a:rPr>
              <a:t>Проект состоит из муниципальных проектов, разработанных с учетом региональных особенностей и направленных на </a:t>
            </a:r>
            <a:r>
              <a:rPr lang="ru-RU" altLang="ru-RU" sz="2000" dirty="0" smtClean="0">
                <a:latin typeface="Liberation Sans"/>
                <a:ea typeface="Liberation Sans"/>
                <a:cs typeface="Liberation Sans"/>
              </a:rPr>
              <a:t>повышение </a:t>
            </a:r>
            <a:r>
              <a:rPr lang="ru-RU" altLang="ru-RU" sz="2000" dirty="0">
                <a:latin typeface="Liberation Sans"/>
                <a:ea typeface="Liberation Sans"/>
                <a:cs typeface="Liberation Sans"/>
              </a:rPr>
              <a:t>социальной и творческой активности родителей</a:t>
            </a:r>
          </a:p>
        </p:txBody>
      </p:sp>
      <p:sp>
        <p:nvSpPr>
          <p:cNvPr id="6156" name="object 3"/>
          <p:cNvSpPr txBox="1">
            <a:spLocks noChangeArrowheads="1"/>
          </p:cNvSpPr>
          <p:nvPr/>
        </p:nvSpPr>
        <p:spPr bwMode="auto">
          <a:xfrm>
            <a:off x="428596" y="1678036"/>
            <a:ext cx="8358246" cy="642805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 lIns="0" tIns="14288" rIns="0" bIns="0">
            <a:spAutoFit/>
          </a:bodyPr>
          <a:lstStyle/>
          <a:p>
            <a:pPr marL="11906">
              <a:spcBef>
                <a:spcPts val="117"/>
              </a:spcBef>
            </a:pPr>
            <a:r>
              <a:rPr lang="ru-RU" altLang="ru-RU" sz="2000" b="1" dirty="0">
                <a:latin typeface="Liberation Sans"/>
                <a:ea typeface="Liberation Sans"/>
                <a:cs typeface="Liberation Sans"/>
              </a:rPr>
              <a:t>Количество участников </a:t>
            </a:r>
            <a:r>
              <a:rPr lang="ru-RU" altLang="ru-RU" sz="2000" b="1" dirty="0" smtClean="0">
                <a:latin typeface="Liberation Sans"/>
                <a:ea typeface="Liberation Sans"/>
                <a:cs typeface="Liberation Sans"/>
              </a:rPr>
              <a:t>проекта - более </a:t>
            </a:r>
            <a:r>
              <a:rPr lang="ru-RU" altLang="ru-RU" sz="2000" b="1" dirty="0">
                <a:latin typeface="Liberation Sans"/>
                <a:ea typeface="Liberation Sans"/>
                <a:cs typeface="Liberation Sans"/>
              </a:rPr>
              <a:t>650 тысяч </a:t>
            </a:r>
            <a:r>
              <a:rPr lang="ru-RU" altLang="ru-RU" sz="2000" b="1" dirty="0" smtClean="0">
                <a:latin typeface="Liberation Sans"/>
                <a:ea typeface="Liberation Sans"/>
                <a:cs typeface="Liberation Sans"/>
              </a:rPr>
              <a:t>человек</a:t>
            </a:r>
          </a:p>
          <a:p>
            <a:pPr marL="11906">
              <a:spcBef>
                <a:spcPts val="117"/>
              </a:spcBef>
            </a:pPr>
            <a:r>
              <a:rPr lang="ru-RU" altLang="ru-RU" sz="2000" b="1" dirty="0" smtClean="0">
                <a:latin typeface="Liberation Sans"/>
                <a:ea typeface="Liberation Sans"/>
                <a:cs typeface="Liberation Sans"/>
              </a:rPr>
              <a:t>                                                                (включая школьников)</a:t>
            </a:r>
            <a:endParaRPr lang="ru-RU" altLang="ru-RU" sz="2000" dirty="0">
              <a:latin typeface="Liberation Sans"/>
              <a:ea typeface="Liberation Sans"/>
              <a:cs typeface="Liberation Sans"/>
            </a:endParaRPr>
          </a:p>
        </p:txBody>
      </p:sp>
      <p:sp>
        <p:nvSpPr>
          <p:cNvPr id="11" name="object 3"/>
          <p:cNvSpPr>
            <a:spLocks noGrp="1"/>
          </p:cNvSpPr>
          <p:nvPr>
            <p:ph type="title"/>
          </p:nvPr>
        </p:nvSpPr>
        <p:spPr>
          <a:xfrm>
            <a:off x="357188" y="2367073"/>
            <a:ext cx="8429654" cy="418985"/>
          </a:xfrm>
          <a:solidFill>
            <a:srgbClr val="FFFF00"/>
          </a:solidFill>
        </p:spPr>
        <p:txBody>
          <a:bodyPr tIns="14883">
            <a:normAutofit fontScale="90000"/>
          </a:bodyPr>
          <a:lstStyle/>
          <a:p>
            <a:pPr marL="11906">
              <a:spcBef>
                <a:spcPts val="117"/>
              </a:spcBef>
            </a:pPr>
            <a:r>
              <a:rPr lang="ru-RU" altLang="ru-RU" sz="2600" b="1" dirty="0">
                <a:solidFill>
                  <a:srgbClr val="0000FF"/>
                </a:solidFill>
                <a:latin typeface="Liberation Sans"/>
                <a:ea typeface="Liberation Sans"/>
                <a:cs typeface="Liberation Sans"/>
              </a:rPr>
              <a:t>Ожидаемые результаты проекта</a:t>
            </a:r>
          </a:p>
        </p:txBody>
      </p:sp>
      <p:sp>
        <p:nvSpPr>
          <p:cNvPr id="12" name="object 3"/>
          <p:cNvSpPr txBox="1">
            <a:spLocks noChangeArrowheads="1"/>
          </p:cNvSpPr>
          <p:nvPr/>
        </p:nvSpPr>
        <p:spPr bwMode="auto">
          <a:xfrm>
            <a:off x="357188" y="2873939"/>
            <a:ext cx="8429625" cy="1912383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 lIns="0" tIns="14288" rIns="0" bIns="0">
            <a:spAutoFit/>
          </a:bodyPr>
          <a:lstStyle/>
          <a:p>
            <a:pPr marL="11906">
              <a:spcBef>
                <a:spcPts val="117"/>
              </a:spcBef>
            </a:pPr>
            <a:r>
              <a:rPr lang="ru-RU" altLang="ru-RU" sz="2000" dirty="0">
                <a:latin typeface="Arial" pitchFamily="34" charset="0"/>
                <a:ea typeface="Liberation Sans"/>
              </a:rPr>
              <a:t>Участие в творческих мероприятиях не менее </a:t>
            </a:r>
            <a:r>
              <a:rPr lang="ru-RU" altLang="ru-RU" sz="2000" dirty="0" smtClean="0">
                <a:latin typeface="Arial" pitchFamily="34" charset="0"/>
                <a:ea typeface="Liberation Sans"/>
              </a:rPr>
              <a:t>50% </a:t>
            </a:r>
            <a:r>
              <a:rPr lang="ru-RU" altLang="ru-RU" sz="2000" dirty="0">
                <a:latin typeface="Arial" pitchFamily="34" charset="0"/>
                <a:ea typeface="Liberation Sans"/>
              </a:rPr>
              <a:t>родителей</a:t>
            </a:r>
          </a:p>
          <a:p>
            <a:pPr marL="11906">
              <a:spcBef>
                <a:spcPts val="117"/>
              </a:spcBef>
            </a:pPr>
            <a:endParaRPr lang="ru-RU" altLang="ru-RU" sz="2000" dirty="0">
              <a:latin typeface="Arial" pitchFamily="34" charset="0"/>
              <a:ea typeface="Liberation Sans"/>
            </a:endParaRPr>
          </a:p>
          <a:p>
            <a:pPr marL="11906">
              <a:spcBef>
                <a:spcPts val="117"/>
              </a:spcBef>
            </a:pPr>
            <a:r>
              <a:rPr lang="ru-RU" altLang="ru-RU" sz="2000" dirty="0">
                <a:latin typeface="Arial" pitchFamily="34" charset="0"/>
                <a:ea typeface="Liberation Sans"/>
              </a:rPr>
              <a:t>Участие в школьном опросе не менее </a:t>
            </a:r>
            <a:r>
              <a:rPr lang="ru-RU" altLang="ru-RU" sz="2000" dirty="0" smtClean="0">
                <a:latin typeface="Arial" pitchFamily="34" charset="0"/>
                <a:ea typeface="Liberation Sans"/>
              </a:rPr>
              <a:t>30% </a:t>
            </a:r>
            <a:r>
              <a:rPr lang="ru-RU" altLang="ru-RU" sz="2000" dirty="0">
                <a:latin typeface="Arial" pitchFamily="34" charset="0"/>
                <a:ea typeface="Liberation Sans"/>
              </a:rPr>
              <a:t>родителей</a:t>
            </a:r>
          </a:p>
          <a:p>
            <a:pPr marL="11906">
              <a:spcBef>
                <a:spcPts val="117"/>
              </a:spcBef>
            </a:pPr>
            <a:endParaRPr lang="ru-RU" altLang="ru-RU" sz="2000" dirty="0">
              <a:latin typeface="Arial" pitchFamily="34" charset="0"/>
              <a:ea typeface="Liberation Sans"/>
            </a:endParaRPr>
          </a:p>
          <a:p>
            <a:pPr marL="11906">
              <a:spcBef>
                <a:spcPts val="117"/>
              </a:spcBef>
            </a:pPr>
            <a:r>
              <a:rPr lang="ru-RU" altLang="ru-RU" sz="2000" dirty="0">
                <a:latin typeface="Arial" pitchFamily="34" charset="0"/>
                <a:ea typeface="Liberation Sans"/>
              </a:rPr>
              <a:t>Выявление актуальных проблем в сфере воспитания и образования, определение путей их решения</a:t>
            </a:r>
            <a:endParaRPr lang="ru-RU" altLang="ru-RU" sz="2000" dirty="0">
              <a:latin typeface="Liberation Sans"/>
              <a:ea typeface="Liberation Sans"/>
              <a:cs typeface="Liberatio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214422"/>
            <a:ext cx="4214842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ru-RU" dirty="0"/>
              <a:t>Творческие мероприятия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14488"/>
            <a:ext cx="4191000" cy="353943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</a:t>
            </a:r>
            <a:r>
              <a:rPr lang="ru-RU" sz="1400" dirty="0" smtClean="0">
                <a:solidFill>
                  <a:schemeClr val="tx1"/>
                </a:solidFill>
              </a:rPr>
              <a:t> блок «Единое движение региона – в едином</a:t>
            </a:r>
            <a:r>
              <a:rPr lang="ru-RU" sz="1400" baseline="0" dirty="0" smtClean="0">
                <a:solidFill>
                  <a:schemeClr val="tx1"/>
                </a:solidFill>
              </a:rPr>
              <a:t> движении страны» (открытый урок, </a:t>
            </a:r>
            <a:r>
              <a:rPr lang="ru-RU" sz="1400" baseline="0" dirty="0" err="1" smtClean="0">
                <a:solidFill>
                  <a:schemeClr val="tx1"/>
                </a:solidFill>
              </a:rPr>
              <a:t>квест</a:t>
            </a:r>
            <a:r>
              <a:rPr lang="ru-RU" sz="1400" baseline="0" dirty="0" smtClean="0">
                <a:solidFill>
                  <a:schemeClr val="tx1"/>
                </a:solidFill>
              </a:rPr>
              <a:t>)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II</a:t>
            </a:r>
            <a:r>
              <a:rPr lang="ru-RU" sz="1400" dirty="0" smtClean="0">
                <a:solidFill>
                  <a:schemeClr val="tx1"/>
                </a:solidFill>
              </a:rPr>
              <a:t> блок «Семейный калейдоскоп»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фестиваль семейного творчества, выставка фотографий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III</a:t>
            </a:r>
            <a:r>
              <a:rPr lang="ru-RU" sz="1400" dirty="0" smtClean="0">
                <a:solidFill>
                  <a:schemeClr val="tx1"/>
                </a:solidFill>
              </a:rPr>
              <a:t> блок «Территория детского творчества»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фестиваль игровых программ, творческий марафон, конкурс семейных команд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IV </a:t>
            </a:r>
            <a:r>
              <a:rPr lang="ru-RU" sz="1400" baseline="0" dirty="0" smtClean="0">
                <a:solidFill>
                  <a:schemeClr val="tx1"/>
                </a:solidFill>
              </a:rPr>
              <a:t> блок  </a:t>
            </a:r>
            <a:r>
              <a:rPr lang="ru-RU" sz="1400" dirty="0" smtClean="0">
                <a:solidFill>
                  <a:schemeClr val="tx1"/>
                </a:solidFill>
              </a:rPr>
              <a:t>«Туризм и краеведение»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Спортивный лабиринт, туристическая полоса, краеведческое ориентирование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V</a:t>
            </a:r>
            <a:r>
              <a:rPr lang="ru-RU" sz="1400" dirty="0" smtClean="0">
                <a:solidFill>
                  <a:schemeClr val="tx1"/>
                </a:solidFill>
              </a:rPr>
              <a:t> блок  «Мы за здоровый образ жизни»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Тренинги, агитбригады, конкурсы социальной рекламы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VI </a:t>
            </a:r>
            <a:r>
              <a:rPr lang="ru-RU" sz="1400" dirty="0" smtClean="0">
                <a:solidFill>
                  <a:schemeClr val="tx1"/>
                </a:solidFill>
              </a:rPr>
              <a:t>блок Гражданское патриотическое воспитание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Викторины, военно-спортивные эстафеты</a:t>
            </a:r>
            <a:endParaRPr lang="ru-RU" sz="1400" baseline="0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6345816"/>
            <a:ext cx="8001056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ru-RU" b="1" dirty="0" smtClean="0"/>
              <a:t>Завершение проекта  30 марта 2018 года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14290"/>
            <a:ext cx="8001056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ru-RU" b="1" dirty="0" smtClean="0"/>
              <a:t>Организационный этап 16 января – 4 февраля 2018 года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286388"/>
            <a:ext cx="8229600" cy="7017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ru-RU" b="1" dirty="0" smtClean="0"/>
              <a:t>Проведение финальных массовых мероприятий и школьного опроса  </a:t>
            </a:r>
          </a:p>
          <a:p>
            <a:pPr lvl="0" algn="ctr" eaLnBrk="0" hangingPunct="0">
              <a:spcBef>
                <a:spcPct val="20000"/>
              </a:spcBef>
            </a:pPr>
            <a:r>
              <a:rPr lang="ru-RU" b="1" dirty="0" smtClean="0"/>
              <a:t>18 марта 2018 года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1214422"/>
            <a:ext cx="381000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ru-RU" dirty="0" smtClean="0"/>
              <a:t>Школьный опрос «Время диалога»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1714488"/>
            <a:ext cx="3886200" cy="28931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r>
              <a:rPr lang="ru-RU" altLang="ru-RU" sz="1400" dirty="0">
                <a:latin typeface="Trebuchet MS" pitchFamily="34" charset="0"/>
              </a:rPr>
              <a:t>Разработка и утверждение вопросов областного, муниципального </a:t>
            </a:r>
            <a:r>
              <a:rPr lang="ru-RU" altLang="ru-RU" sz="1400" dirty="0" smtClean="0">
                <a:latin typeface="Trebuchet MS" pitchFamily="34" charset="0"/>
              </a:rPr>
              <a:t>уровня</a:t>
            </a:r>
          </a:p>
          <a:p>
            <a:endParaRPr lang="ru-RU" altLang="ru-RU" sz="1400" dirty="0" smtClean="0">
              <a:latin typeface="Trebuchet MS" pitchFamily="34" charset="0"/>
            </a:endParaRPr>
          </a:p>
          <a:p>
            <a:pPr lvl="0"/>
            <a:r>
              <a:rPr lang="ru-RU" altLang="ru-RU" sz="1400" dirty="0" smtClean="0">
                <a:latin typeface="Trebuchet MS" pitchFamily="34" charset="0"/>
              </a:rPr>
              <a:t>Обсуждение и утверждение вопросов школьного уровня в общеобразовательных организациях</a:t>
            </a:r>
          </a:p>
          <a:p>
            <a:pPr lvl="0"/>
            <a:endParaRPr lang="ru-RU" altLang="ru-RU" sz="1400" dirty="0" smtClean="0">
              <a:latin typeface="Trebuchet MS" pitchFamily="34" charset="0"/>
            </a:endParaRPr>
          </a:p>
          <a:p>
            <a:pPr lvl="0"/>
            <a:r>
              <a:rPr lang="ru-RU" altLang="ru-RU" sz="1400" dirty="0" smtClean="0">
                <a:latin typeface="Trebuchet MS" pitchFamily="34" charset="0"/>
              </a:rPr>
              <a:t>Р</a:t>
            </a:r>
            <a:r>
              <a:rPr lang="ru-RU" altLang="ru-RU" sz="1400" dirty="0" smtClean="0">
                <a:latin typeface="Arial" pitchFamily="34" charset="0"/>
              </a:rPr>
              <a:t>абота со средствами массовой информации</a:t>
            </a:r>
          </a:p>
          <a:p>
            <a:pPr lvl="0"/>
            <a:endParaRPr lang="ru-RU" altLang="ru-RU" sz="1400" dirty="0" smtClean="0">
              <a:latin typeface="Arial" pitchFamily="34" charset="0"/>
            </a:endParaRPr>
          </a:p>
          <a:p>
            <a:pPr lvl="0"/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</a:rPr>
              <a:t>Проведение классных часов, родительских собраний</a:t>
            </a:r>
          </a:p>
          <a:p>
            <a:pPr lvl="0"/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5978743"/>
            <a:ext cx="6493918" cy="307777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lvl="0" algn="ctr"/>
            <a:r>
              <a:rPr lang="ru-RU" altLang="ru-RU" sz="1400" dirty="0" smtClean="0">
                <a:latin typeface="Arial" pitchFamily="34" charset="0"/>
              </a:rPr>
              <a:t>Анализ результатов проекта, обработка результатов </a:t>
            </a:r>
            <a:r>
              <a:rPr lang="ru-RU" altLang="ru-RU" sz="1400" dirty="0">
                <a:latin typeface="Arial" pitchFamily="34" charset="0"/>
              </a:rPr>
              <a:t>опроса</a:t>
            </a:r>
            <a:endParaRPr lang="ru-RU" sz="1400" dirty="0"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702214"/>
            <a:ext cx="8001056" cy="369332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ru-RU" dirty="0" smtClean="0"/>
              <a:t>Реализация мероприятий проекта 5 февраля – 18 марта 2018 года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5611328" y="3306224"/>
            <a:ext cx="655320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ru-RU" dirty="0" smtClean="0"/>
              <a:t>Информационное сопровождение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-3020527" y="3306224"/>
            <a:ext cx="6553200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ru-RU" dirty="0" smtClean="0"/>
              <a:t>Информационное сопровождение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bject 2"/>
          <p:cNvSpPr>
            <a:spLocks noGrp="1"/>
          </p:cNvSpPr>
          <p:nvPr>
            <p:ph type="title" idx="4294967295"/>
          </p:nvPr>
        </p:nvSpPr>
        <p:spPr>
          <a:xfrm>
            <a:off x="495627" y="0"/>
            <a:ext cx="8291215" cy="303569"/>
          </a:xfrm>
        </p:spPr>
        <p:txBody>
          <a:bodyPr tIns="14883">
            <a:normAutofit fontScale="90000"/>
          </a:bodyPr>
          <a:lstStyle/>
          <a:p>
            <a:pPr marL="11906">
              <a:spcBef>
                <a:spcPts val="117"/>
              </a:spcBef>
            </a:pPr>
            <a:r>
              <a:rPr lang="ru-RU" altLang="ru-RU" sz="1900" b="1" dirty="0">
                <a:solidFill>
                  <a:srgbClr val="B72300"/>
                </a:solidFill>
                <a:latin typeface="Liberation Serif"/>
                <a:ea typeface="Liberation Serif"/>
                <a:cs typeface="Liberation Serif"/>
              </a:rPr>
              <a:t>Механизм реализации проекта</a:t>
            </a:r>
          </a:p>
        </p:txBody>
      </p:sp>
      <p:graphicFrame>
        <p:nvGraphicFramePr>
          <p:cNvPr id="22726" name="Group 198"/>
          <p:cNvGraphicFramePr>
            <a:graphicFrameLocks noGrp="1"/>
          </p:cNvGraphicFramePr>
          <p:nvPr/>
        </p:nvGraphicFramePr>
        <p:xfrm>
          <a:off x="142844" y="551773"/>
          <a:ext cx="8929684" cy="6020499"/>
        </p:xfrm>
        <a:graphic>
          <a:graphicData uri="http://schemas.openxmlformats.org/drawingml/2006/table">
            <a:tbl>
              <a:tblPr/>
              <a:tblGrid>
                <a:gridCol w="3320954"/>
                <a:gridCol w="516593"/>
                <a:gridCol w="516593"/>
                <a:gridCol w="516593"/>
                <a:gridCol w="516593"/>
                <a:gridCol w="516593"/>
                <a:gridCol w="516593"/>
                <a:gridCol w="516593"/>
                <a:gridCol w="516593"/>
                <a:gridCol w="516593"/>
                <a:gridCol w="516593"/>
                <a:gridCol w="442800"/>
              </a:tblGrid>
              <a:tr h="3181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Создание рабочих групп</a:t>
                      </a:r>
                    </a:p>
                  </a:txBody>
                  <a:tcPr marL="85725" marR="85725" marT="42863" marB="42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 </a:t>
                      </a:r>
                      <a:r>
                        <a:rPr kumimoji="0" lang="ru-RU" sz="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явнаря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районных проектов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Определение ответственных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85725" marT="42863" marB="42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22 января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Заполнение форм мониторинга №1 закрепление ответственных Форм мониторинга №2 карта школ</a:t>
                      </a:r>
                    </a:p>
                  </a:txBody>
                  <a:tcPr marL="85725" marR="85725" marT="42863" marB="42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22-26 января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нормативных документов</a:t>
                      </a:r>
                    </a:p>
                  </a:txBody>
                  <a:tcPr marL="85725" marR="85725" marT="42863" marB="42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22-26 января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Создание волонтерских отрядов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85725" marT="42863" marB="42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5-9 февраля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фирменного стиля проекта, концепции оформления</a:t>
                      </a:r>
                    </a:p>
                  </a:txBody>
                  <a:tcPr marL="85725" marR="85725" marT="42863" marB="42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 января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 февраля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Заполнение формы мониторинга №3 исходные данные о реализации проекта</a:t>
                      </a:r>
                    </a:p>
                  </a:txBody>
                  <a:tcPr marL="85725" marR="85725" marT="42863" marB="42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 февраля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Оповещение родителей</a:t>
                      </a:r>
                    </a:p>
                  </a:txBody>
                  <a:tcPr marL="85725" marR="85725" marT="42863" marB="42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12 -16 февраля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Реализация творческих мероприятий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85725" marT="42863" marB="42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 февраля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 марта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Информационное сопровождение</a:t>
                      </a:r>
                    </a:p>
                  </a:txBody>
                  <a:tcPr marL="85725" marR="85725" marT="42863" marB="42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 февраля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 марта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02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Проведение финальных мероприятий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85725" marT="42863" marB="42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 марта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Школьный опрос</a:t>
                      </a:r>
                    </a:p>
                  </a:txBody>
                  <a:tcPr marL="85725" marR="85725" marT="42863" marB="42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 февраля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 марта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Подведение итогов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85725" marT="42863" marB="42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 марта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 марта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02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Заполнение формы мониторинга №4 Итоговый отчет</a:t>
                      </a:r>
                    </a:p>
                  </a:txBody>
                  <a:tcPr marL="85725" marR="85725" marT="42863" marB="4286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19-23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марта</a:t>
                      </a: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725" marR="85725" marT="42863" marB="4286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8" name="Прямая соединительная линия 57"/>
          <p:cNvCxnSpPr/>
          <p:nvPr/>
        </p:nvCxnSpPr>
        <p:spPr>
          <a:xfrm>
            <a:off x="214313" y="357187"/>
            <a:ext cx="3214679" cy="28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57188" y="428625"/>
            <a:ext cx="714375" cy="288541"/>
          </a:xfrm>
          <a:prstGeom prst="rect">
            <a:avLst/>
          </a:prstGeom>
          <a:noFill/>
        </p:spPr>
        <p:txBody>
          <a:bodyPr wrap="square" lIns="85725" tIns="42863" rIns="85725" bIns="42863" rtlCol="0">
            <a:spAutoFit/>
          </a:bodyPr>
          <a:lstStyle/>
          <a:p>
            <a:r>
              <a:rPr lang="ru-RU" sz="1300" dirty="0"/>
              <a:t>этапы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71750" y="357188"/>
            <a:ext cx="714375" cy="288541"/>
          </a:xfrm>
          <a:prstGeom prst="rect">
            <a:avLst/>
          </a:prstGeom>
          <a:noFill/>
        </p:spPr>
        <p:txBody>
          <a:bodyPr wrap="square" lIns="85725" tIns="42863" rIns="85725" bIns="42863" rtlCol="0">
            <a:spAutoFit/>
          </a:bodyPr>
          <a:lstStyle/>
          <a:p>
            <a:r>
              <a:rPr lang="ru-RU" sz="1300" dirty="0"/>
              <a:t>недели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Заголовок 5"/>
          <p:cNvSpPr>
            <a:spLocks noGrp="1"/>
          </p:cNvSpPr>
          <p:nvPr>
            <p:ph type="title"/>
          </p:nvPr>
        </p:nvSpPr>
        <p:spPr>
          <a:xfrm>
            <a:off x="214313" y="214313"/>
            <a:ext cx="8715375" cy="461665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ea typeface="Liberation Serif"/>
              </a:rPr>
              <a:t>Важно !</a:t>
            </a:r>
            <a:endParaRPr lang="ru-RU" sz="3000" b="1" dirty="0">
              <a:solidFill>
                <a:srgbClr val="C00000"/>
              </a:solidFill>
              <a:ea typeface="Liberation Serif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978347"/>
            <a:ext cx="3832325" cy="378951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lIns="85725" tIns="42863" rIns="85725" bIns="42863">
            <a:spAutoFit/>
          </a:bodyPr>
          <a:lstStyle/>
          <a:p>
            <a:r>
              <a:rPr lang="ru-RU" altLang="ru-RU" sz="1900" dirty="0" smtClean="0">
                <a:latin typeface="Liberation Sans"/>
                <a:ea typeface="Liberation Sans"/>
                <a:cs typeface="Liberation Sans"/>
              </a:rPr>
              <a:t>Массовые мероприятия</a:t>
            </a:r>
            <a:endParaRPr lang="ru-RU" sz="19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993736"/>
            <a:ext cx="4429127" cy="363562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lIns="85725" tIns="42863" rIns="85725" bIns="42863">
            <a:spAutoFit/>
          </a:bodyPr>
          <a:lstStyle/>
          <a:p>
            <a:r>
              <a:rPr lang="ru-RU" altLang="ru-RU" dirty="0" smtClean="0">
                <a:latin typeface="Liberation Sans"/>
                <a:ea typeface="Liberation Sans"/>
                <a:cs typeface="Liberation Sans"/>
              </a:rPr>
              <a:t>Определить формат мероприятия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3" y="4193057"/>
            <a:ext cx="3929089" cy="37895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lIns="85725" tIns="42863" rIns="85725" bIns="42863">
            <a:spAutoFit/>
          </a:bodyPr>
          <a:lstStyle/>
          <a:p>
            <a:pPr algn="ctr"/>
            <a:r>
              <a:rPr lang="ru-RU" altLang="ru-RU" sz="1900" dirty="0" smtClean="0">
                <a:latin typeface="Liberation Sans"/>
                <a:ea typeface="Liberation Sans"/>
                <a:cs typeface="Liberation Sans"/>
              </a:rPr>
              <a:t>Школьный опрос</a:t>
            </a:r>
            <a:endParaRPr lang="ru-RU" sz="19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1422364"/>
            <a:ext cx="4429127" cy="363562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lIns="85725" tIns="42863" rIns="85725" bIns="42863">
            <a:spAutoFit/>
          </a:bodyPr>
          <a:lstStyle/>
          <a:p>
            <a:r>
              <a:rPr lang="ru-RU" altLang="ru-RU" dirty="0" smtClean="0">
                <a:latin typeface="Liberation Sans"/>
                <a:ea typeface="Liberation Sans"/>
                <a:cs typeface="Liberation Sans"/>
              </a:rPr>
              <a:t>Определить целевые группы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1859745"/>
            <a:ext cx="4429127" cy="640561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lIns="85725" tIns="42863" rIns="85725" bIns="42863">
            <a:spAutoFit/>
          </a:bodyPr>
          <a:lstStyle/>
          <a:p>
            <a:r>
              <a:rPr lang="ru-RU" altLang="ru-RU" dirty="0" smtClean="0">
                <a:latin typeface="Liberation Sans"/>
                <a:ea typeface="Liberation Sans"/>
                <a:cs typeface="Liberation Sans"/>
              </a:rPr>
              <a:t>Обеспечить безопасность </a:t>
            </a:r>
            <a:r>
              <a:rPr lang="ru-RU" altLang="ru-RU" dirty="0" smtClean="0">
                <a:latin typeface="Liberation Sans"/>
                <a:ea typeface="Liberation Sans"/>
                <a:cs typeface="Liberation Sans"/>
              </a:rPr>
              <a:t>МАССОВЫХ мероприятий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6248" y="2582878"/>
            <a:ext cx="4429127" cy="91756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lIns="85725" tIns="42863" rIns="85725" bIns="42863">
            <a:spAutoFit/>
          </a:bodyPr>
          <a:lstStyle/>
          <a:p>
            <a:r>
              <a:rPr lang="ru-RU" altLang="ru-RU" dirty="0" smtClean="0">
                <a:latin typeface="Liberation Sans"/>
                <a:ea typeface="Liberation Sans"/>
                <a:cs typeface="Liberation Sans"/>
              </a:rPr>
              <a:t>Освещение мероприятий в средствах массовой информации, на сайтах образовательных организаций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6249" y="4193057"/>
            <a:ext cx="4500593" cy="37895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lIns="85725" tIns="42863" rIns="85725" bIns="42863">
            <a:spAutoFit/>
          </a:bodyPr>
          <a:lstStyle/>
          <a:p>
            <a:r>
              <a:rPr lang="ru-RU" altLang="ru-RU" sz="1900" dirty="0" smtClean="0">
                <a:latin typeface="Liberation Sans"/>
                <a:ea typeface="Liberation Sans"/>
                <a:cs typeface="Liberation Sans"/>
              </a:rPr>
              <a:t>Определить помещение</a:t>
            </a:r>
            <a:endParaRPr lang="ru-RU" sz="19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86248" y="4679852"/>
            <a:ext cx="4500593" cy="96372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lIns="85725" tIns="42863" rIns="85725" bIns="42863">
            <a:spAutoFit/>
          </a:bodyPr>
          <a:lstStyle/>
          <a:p>
            <a:r>
              <a:rPr lang="ru-RU" altLang="ru-RU" sz="1900" dirty="0" smtClean="0">
                <a:latin typeface="Liberation Sans"/>
                <a:ea typeface="Liberation Sans"/>
                <a:cs typeface="Liberation Sans"/>
              </a:rPr>
              <a:t>Сформировать рабочие </a:t>
            </a:r>
            <a:r>
              <a:rPr lang="ru-RU" altLang="ru-RU" sz="1900" dirty="0" smtClean="0">
                <a:latin typeface="Liberation Sans"/>
                <a:ea typeface="Liberation Sans"/>
                <a:cs typeface="Liberation Sans"/>
              </a:rPr>
              <a:t>группы по </a:t>
            </a:r>
            <a:r>
              <a:rPr lang="ru-RU" altLang="ru-RU" sz="1900" dirty="0" smtClean="0">
                <a:latin typeface="Liberation Sans"/>
                <a:ea typeface="Liberation Sans"/>
                <a:cs typeface="Liberation Sans"/>
              </a:rPr>
              <a:t>проведению опроса и </a:t>
            </a:r>
            <a:r>
              <a:rPr lang="ru-RU" altLang="ru-RU" sz="1900" dirty="0" smtClean="0">
                <a:latin typeface="Liberation Sans"/>
                <a:ea typeface="Liberation Sans"/>
                <a:cs typeface="Liberation Sans"/>
              </a:rPr>
              <a:t>счетные комиссии </a:t>
            </a:r>
            <a:r>
              <a:rPr lang="ru-RU" altLang="ru-RU" sz="1900" dirty="0" smtClean="0">
                <a:latin typeface="Liberation Sans"/>
                <a:ea typeface="Liberation Sans"/>
                <a:cs typeface="Liberation Sans"/>
              </a:rPr>
              <a:t>по обработке </a:t>
            </a:r>
            <a:r>
              <a:rPr lang="ru-RU" altLang="ru-RU" sz="1900" dirty="0" smtClean="0">
                <a:latin typeface="Liberation Sans"/>
                <a:ea typeface="Liberation Sans"/>
                <a:cs typeface="Liberation Sans"/>
              </a:rPr>
              <a:t>результатов </a:t>
            </a:r>
            <a:endParaRPr lang="ru-RU" sz="19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86249" y="5758057"/>
            <a:ext cx="4500593" cy="671339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lIns="85725" tIns="42863" rIns="85725" bIns="42863">
            <a:spAutoFit/>
          </a:bodyPr>
          <a:lstStyle/>
          <a:p>
            <a:r>
              <a:rPr lang="ru-RU" altLang="ru-RU" sz="1900" dirty="0" smtClean="0">
                <a:latin typeface="Liberation Sans"/>
                <a:ea typeface="Liberation Sans"/>
                <a:cs typeface="Liberation Sans"/>
              </a:rPr>
              <a:t>Организовать информационное сопровождение</a:t>
            </a:r>
            <a:endParaRPr lang="ru-RU" sz="19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286248" y="3565504"/>
            <a:ext cx="4429127" cy="363562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lIns="85725" tIns="42863" rIns="85725" bIns="42863">
            <a:spAutoFit/>
          </a:bodyPr>
          <a:lstStyle/>
          <a:p>
            <a:r>
              <a:rPr lang="ru-RU" altLang="ru-RU" dirty="0" smtClean="0">
                <a:latin typeface="Liberation Sans"/>
                <a:ea typeface="Liberation Sans"/>
                <a:cs typeface="Liberation Sans"/>
              </a:rPr>
              <a:t>Проработать систему поощрения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Заголовок 5"/>
          <p:cNvSpPr>
            <a:spLocks noGrp="1"/>
          </p:cNvSpPr>
          <p:nvPr>
            <p:ph type="title"/>
          </p:nvPr>
        </p:nvSpPr>
        <p:spPr>
          <a:xfrm>
            <a:off x="214313" y="214313"/>
            <a:ext cx="8715375" cy="461665"/>
          </a:xfrm>
        </p:spPr>
        <p:txBody>
          <a:bodyPr>
            <a:normAutofit fontScale="90000"/>
          </a:bodyPr>
          <a:lstStyle/>
          <a:p>
            <a:r>
              <a:rPr lang="ru-RU" sz="3000" b="1" dirty="0">
                <a:solidFill>
                  <a:srgbClr val="C00000"/>
                </a:solidFill>
                <a:ea typeface="Liberation Serif"/>
              </a:rPr>
              <a:t>Информационное сопровождение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857232"/>
            <a:ext cx="3832325" cy="378951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lIns="85725" tIns="42863" rIns="85725" bIns="42863">
            <a:spAutoFit/>
          </a:bodyPr>
          <a:lstStyle/>
          <a:p>
            <a:r>
              <a:rPr lang="ru-RU" altLang="ru-RU" sz="1900" dirty="0">
                <a:latin typeface="Liberation Sans"/>
                <a:ea typeface="Liberation Sans"/>
                <a:cs typeface="Liberation Sans"/>
              </a:rPr>
              <a:t>Официальные сайты </a:t>
            </a:r>
            <a:endParaRPr lang="ru-RU" sz="19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805681"/>
            <a:ext cx="4429127" cy="1194559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lIns="85725" tIns="42863" rIns="85725" bIns="42863">
            <a:spAutoFit/>
          </a:bodyPr>
          <a:lstStyle/>
          <a:p>
            <a:r>
              <a:rPr lang="ru-RU" altLang="ru-RU" dirty="0" smtClean="0">
                <a:latin typeface="Liberation Sans"/>
                <a:ea typeface="Liberation Sans"/>
                <a:cs typeface="Liberation Sans"/>
              </a:rPr>
              <a:t>управлений образованием, образовательных организаций</a:t>
            </a:r>
          </a:p>
          <a:p>
            <a:r>
              <a:rPr lang="ru-RU" dirty="0" smtClean="0">
                <a:latin typeface="Liberation Sans"/>
              </a:rPr>
              <a:t>государственных учреждений дополнительного образования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2193857"/>
            <a:ext cx="3832325" cy="671339"/>
          </a:xfrm>
          <a:prstGeom prst="rect">
            <a:avLst/>
          </a:prstGeom>
          <a:solidFill>
            <a:srgbClr val="FFFF00"/>
          </a:solidFill>
        </p:spPr>
        <p:txBody>
          <a:bodyPr wrap="square" lIns="85725" tIns="42863" rIns="85725" bIns="42863">
            <a:spAutoFit/>
          </a:bodyPr>
          <a:lstStyle/>
          <a:p>
            <a:r>
              <a:rPr lang="ru-RU" altLang="ru-RU" sz="1900" dirty="0">
                <a:latin typeface="Liberation Sans"/>
                <a:ea typeface="Liberation Sans"/>
                <a:cs typeface="Liberation Sans"/>
              </a:rPr>
              <a:t>Средства массовой информации</a:t>
            </a:r>
            <a:endParaRPr lang="ru-RU" sz="19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160817"/>
            <a:ext cx="4429127" cy="1194559"/>
          </a:xfrm>
          <a:prstGeom prst="rect">
            <a:avLst/>
          </a:prstGeom>
          <a:solidFill>
            <a:srgbClr val="FFFF00"/>
          </a:solidFill>
        </p:spPr>
        <p:txBody>
          <a:bodyPr wrap="square" lIns="85725" tIns="42863" rIns="85725" bIns="42863">
            <a:spAutoFit/>
          </a:bodyPr>
          <a:lstStyle/>
          <a:p>
            <a:r>
              <a:rPr lang="ru-RU" altLang="ru-RU" dirty="0" smtClean="0">
                <a:latin typeface="Liberation Sans"/>
                <a:ea typeface="Liberation Sans"/>
                <a:cs typeface="Liberation Sans"/>
              </a:rPr>
              <a:t>областного уровня</a:t>
            </a:r>
          </a:p>
          <a:p>
            <a:r>
              <a:rPr lang="ru-RU" dirty="0" smtClean="0">
                <a:latin typeface="Liberation Sans"/>
              </a:rPr>
              <a:t>муниципального уровня</a:t>
            </a:r>
          </a:p>
          <a:p>
            <a:r>
              <a:rPr lang="ru-RU" dirty="0">
                <a:latin typeface="Liberation Sans"/>
              </a:rPr>
              <a:t>д</a:t>
            </a:r>
            <a:r>
              <a:rPr lang="ru-RU" dirty="0" smtClean="0">
                <a:latin typeface="Liberation Sans"/>
              </a:rPr>
              <a:t>етских/молодежных общественных организаций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429000"/>
            <a:ext cx="8501063" cy="96372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lIns="85725" tIns="42863" rIns="85725" bIns="42863">
            <a:spAutoFit/>
          </a:bodyPr>
          <a:lstStyle/>
          <a:p>
            <a:pPr algn="ctr"/>
            <a:r>
              <a:rPr lang="ru-RU" altLang="ru-RU" sz="1900" dirty="0" err="1">
                <a:latin typeface="Liberation Sans"/>
                <a:ea typeface="Liberation Sans"/>
                <a:cs typeface="Liberation Sans"/>
              </a:rPr>
              <a:t>Медиапространство</a:t>
            </a:r>
            <a:r>
              <a:rPr lang="ru-RU" altLang="ru-RU" sz="1900" dirty="0">
                <a:latin typeface="Liberation Sans"/>
                <a:ea typeface="Liberation Sans"/>
                <a:cs typeface="Liberation Sans"/>
              </a:rPr>
              <a:t> образовательной организации (электронные и  печатные издания, </a:t>
            </a:r>
            <a:r>
              <a:rPr lang="ru-RU" altLang="ru-RU" sz="1900" dirty="0" smtClean="0">
                <a:latin typeface="Liberation Sans"/>
                <a:ea typeface="Liberation Sans"/>
                <a:cs typeface="Liberation Sans"/>
              </a:rPr>
              <a:t>детское телевидение, сайты</a:t>
            </a:r>
            <a:r>
              <a:rPr lang="ru-RU" altLang="ru-RU" sz="1900" dirty="0">
                <a:latin typeface="Liberation Sans"/>
                <a:ea typeface="Liberation Sans"/>
                <a:cs typeface="Liberation Sans"/>
              </a:rPr>
              <a:t>, публичные страницы в социальных сетях и </a:t>
            </a:r>
            <a:r>
              <a:rPr lang="ru-RU" altLang="ru-RU" sz="1900">
                <a:latin typeface="Liberation Sans"/>
                <a:ea typeface="Liberation Sans"/>
                <a:cs typeface="Liberation Sans"/>
              </a:rPr>
              <a:t>др</a:t>
            </a:r>
            <a:r>
              <a:rPr lang="ru-RU" altLang="ru-RU" sz="1900" smtClean="0">
                <a:latin typeface="Liberation Sans"/>
                <a:ea typeface="Liberation Sans"/>
                <a:cs typeface="Liberation Sans"/>
              </a:rPr>
              <a:t>.)</a:t>
            </a:r>
            <a:endParaRPr lang="ru-RU" sz="19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572008"/>
            <a:ext cx="3832325" cy="671339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lIns="85725" tIns="42863" rIns="85725" bIns="42863">
            <a:spAutoFit/>
          </a:bodyPr>
          <a:lstStyle/>
          <a:p>
            <a:r>
              <a:rPr lang="ru-RU" altLang="ru-RU" sz="1900" dirty="0">
                <a:latin typeface="Liberation Sans"/>
                <a:ea typeface="Liberation Sans"/>
                <a:cs typeface="Liberation Sans"/>
              </a:rPr>
              <a:t>Официальные </a:t>
            </a:r>
            <a:r>
              <a:rPr lang="ru-RU" altLang="ru-RU" sz="1900" dirty="0" err="1">
                <a:latin typeface="Liberation Sans"/>
                <a:ea typeface="Liberation Sans"/>
                <a:cs typeface="Liberation Sans"/>
              </a:rPr>
              <a:t>интернет-сообщества</a:t>
            </a:r>
            <a:endParaRPr lang="ru-RU" sz="19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4500570"/>
            <a:ext cx="4500563" cy="1471558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lIns="85725" tIns="42863" rIns="85725" bIns="42863">
            <a:spAutoFit/>
          </a:bodyPr>
          <a:lstStyle/>
          <a:p>
            <a:r>
              <a:rPr lang="ru-RU" altLang="ru-RU" dirty="0" smtClean="0">
                <a:latin typeface="Liberation Sans"/>
                <a:ea typeface="Liberation Sans"/>
                <a:cs typeface="Liberation Sans"/>
              </a:rPr>
              <a:t>образовательных организаций</a:t>
            </a:r>
          </a:p>
          <a:p>
            <a:r>
              <a:rPr lang="ru-RU" dirty="0" smtClean="0">
                <a:latin typeface="Liberation Sans"/>
              </a:rPr>
              <a:t>классов</a:t>
            </a:r>
          </a:p>
          <a:p>
            <a:r>
              <a:rPr lang="ru-RU" dirty="0" smtClean="0">
                <a:latin typeface="Liberation Sans"/>
              </a:rPr>
              <a:t>детских/молодежных общественных организаций</a:t>
            </a:r>
          </a:p>
          <a:p>
            <a:r>
              <a:rPr lang="ru-RU" dirty="0" smtClean="0">
                <a:latin typeface="Liberation Sans"/>
              </a:rPr>
              <a:t>неформальных детских объединений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82" y="6143644"/>
            <a:ext cx="3643328" cy="440506"/>
          </a:xfrm>
          <a:prstGeom prst="rect">
            <a:avLst/>
          </a:prstGeom>
          <a:solidFill>
            <a:srgbClr val="FFFF00"/>
          </a:solidFill>
        </p:spPr>
        <p:txBody>
          <a:bodyPr wrap="square" lIns="85725" tIns="42863" rIns="85725" bIns="42863">
            <a:spAutoFit/>
          </a:bodyPr>
          <a:lstStyle/>
          <a:p>
            <a:pPr algn="ctr"/>
            <a:r>
              <a:rPr lang="en-US" sz="2300" b="1" dirty="0"/>
              <a:t>#</a:t>
            </a:r>
            <a:r>
              <a:rPr lang="ru-RU" sz="2300" b="1" dirty="0" err="1"/>
              <a:t>Всейсемьейвбудущее</a:t>
            </a:r>
            <a:endParaRPr lang="ru-RU" sz="23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00572" y="6143644"/>
            <a:ext cx="3643328" cy="440506"/>
          </a:xfrm>
          <a:prstGeom prst="rect">
            <a:avLst/>
          </a:prstGeom>
          <a:solidFill>
            <a:srgbClr val="FFFF00"/>
          </a:solidFill>
        </p:spPr>
        <p:txBody>
          <a:bodyPr wrap="square" lIns="85725" tIns="42863" rIns="85725" bIns="42863">
            <a:spAutoFit/>
          </a:bodyPr>
          <a:lstStyle/>
          <a:p>
            <a:pPr algn="ctr"/>
            <a:r>
              <a:rPr lang="ru-RU" sz="2300" b="1" dirty="0" err="1" smtClean="0"/>
              <a:t>мессенджеры</a:t>
            </a:r>
            <a:endParaRPr lang="ru-RU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bject 2"/>
          <p:cNvSpPr>
            <a:spLocks/>
          </p:cNvSpPr>
          <p:nvPr/>
        </p:nvSpPr>
        <p:spPr bwMode="auto">
          <a:xfrm>
            <a:off x="520898" y="0"/>
            <a:ext cx="0" cy="5722442"/>
          </a:xfrm>
          <a:custGeom>
            <a:avLst/>
            <a:gdLst>
              <a:gd name="T0" fmla="*/ 0 h 6103620"/>
              <a:gd name="T1" fmla="*/ 6105190 h 6103620"/>
              <a:gd name="T2" fmla="*/ 0 60000 65536"/>
              <a:gd name="T3" fmla="*/ 0 60000 65536"/>
              <a:gd name="T4" fmla="*/ 0 h 6103620"/>
              <a:gd name="T5" fmla="*/ 6103620 h 6103620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6103620">
                <a:moveTo>
                  <a:pt x="0" y="0"/>
                </a:moveTo>
                <a:lnTo>
                  <a:pt x="0" y="6103289"/>
                </a:lnTo>
              </a:path>
            </a:pathLst>
          </a:custGeom>
          <a:noFill/>
          <a:ln w="4018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87" name="object 3"/>
          <p:cNvSpPr>
            <a:spLocks/>
          </p:cNvSpPr>
          <p:nvPr/>
        </p:nvSpPr>
        <p:spPr bwMode="auto">
          <a:xfrm>
            <a:off x="6863953" y="0"/>
            <a:ext cx="0" cy="964406"/>
          </a:xfrm>
          <a:custGeom>
            <a:avLst/>
            <a:gdLst>
              <a:gd name="T0" fmla="*/ 0 h 1028700"/>
              <a:gd name="T1" fmla="*/ 1028700 h 1028700"/>
              <a:gd name="T2" fmla="*/ 0 60000 65536"/>
              <a:gd name="T3" fmla="*/ 0 60000 65536"/>
              <a:gd name="T4" fmla="*/ 0 h 1028700"/>
              <a:gd name="T5" fmla="*/ 1028700 h 1028700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028700">
                <a:moveTo>
                  <a:pt x="0" y="0"/>
                </a:moveTo>
                <a:lnTo>
                  <a:pt x="0" y="1028700"/>
                </a:lnTo>
              </a:path>
            </a:pathLst>
          </a:custGeom>
          <a:noFill/>
          <a:ln w="39739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88" name="object 4"/>
          <p:cNvSpPr>
            <a:spLocks/>
          </p:cNvSpPr>
          <p:nvPr/>
        </p:nvSpPr>
        <p:spPr bwMode="auto">
          <a:xfrm>
            <a:off x="4688086" y="5685234"/>
            <a:ext cx="0" cy="37208"/>
          </a:xfrm>
          <a:custGeom>
            <a:avLst/>
            <a:gdLst>
              <a:gd name="T0" fmla="*/ 0 h 40004"/>
              <a:gd name="T1" fmla="*/ 37887 h 40004"/>
              <a:gd name="T2" fmla="*/ 0 60000 65536"/>
              <a:gd name="T3" fmla="*/ 0 60000 65536"/>
              <a:gd name="T4" fmla="*/ 0 h 40004"/>
              <a:gd name="T5" fmla="*/ 40004 h 4000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40004">
                <a:moveTo>
                  <a:pt x="0" y="0"/>
                </a:moveTo>
                <a:lnTo>
                  <a:pt x="0" y="39733"/>
                </a:lnTo>
              </a:path>
            </a:pathLst>
          </a:custGeom>
          <a:noFill/>
          <a:ln w="3973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89" name="object 5"/>
          <p:cNvSpPr>
            <a:spLocks/>
          </p:cNvSpPr>
          <p:nvPr/>
        </p:nvSpPr>
        <p:spPr bwMode="auto">
          <a:xfrm>
            <a:off x="537271" y="5703094"/>
            <a:ext cx="311050" cy="0"/>
          </a:xfrm>
          <a:custGeom>
            <a:avLst/>
            <a:gdLst>
              <a:gd name="T0" fmla="*/ 0 w 331469"/>
              <a:gd name="T1" fmla="*/ 333283 w 331469"/>
              <a:gd name="T2" fmla="*/ 0 60000 65536"/>
              <a:gd name="T3" fmla="*/ 0 60000 65536"/>
              <a:gd name="T4" fmla="*/ 0 w 331469"/>
              <a:gd name="T5" fmla="*/ 331469 w 331469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331469">
                <a:moveTo>
                  <a:pt x="0" y="0"/>
                </a:moveTo>
                <a:lnTo>
                  <a:pt x="331371" y="0"/>
                </a:lnTo>
              </a:path>
            </a:pathLst>
          </a:custGeom>
          <a:noFill/>
          <a:ln w="3973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90" name="object 6"/>
          <p:cNvSpPr>
            <a:spLocks/>
          </p:cNvSpPr>
          <p:nvPr/>
        </p:nvSpPr>
        <p:spPr bwMode="auto">
          <a:xfrm>
            <a:off x="4688086" y="3768328"/>
            <a:ext cx="2205633" cy="2464594"/>
          </a:xfrm>
          <a:custGeom>
            <a:avLst/>
            <a:gdLst>
              <a:gd name="T0" fmla="*/ 0 w 2352675"/>
              <a:gd name="T1" fmla="*/ 2628900 h 2628900"/>
              <a:gd name="T2" fmla="*/ 2352663 w 2352675"/>
              <a:gd name="T3" fmla="*/ 2628900 h 2628900"/>
              <a:gd name="T4" fmla="*/ 2352663 w 2352675"/>
              <a:gd name="T5" fmla="*/ 0 h 2628900"/>
              <a:gd name="T6" fmla="*/ 0 w 2352675"/>
              <a:gd name="T7" fmla="*/ 0 h 2628900"/>
              <a:gd name="T8" fmla="*/ 0 w 2352675"/>
              <a:gd name="T9" fmla="*/ 2628900 h 2628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2675"/>
              <a:gd name="T16" fmla="*/ 0 h 2628900"/>
              <a:gd name="T17" fmla="*/ 2352675 w 2352675"/>
              <a:gd name="T18" fmla="*/ 2628900 h 2628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2675" h="2628900">
                <a:moveTo>
                  <a:pt x="0" y="2628900"/>
                </a:moveTo>
                <a:lnTo>
                  <a:pt x="2352662" y="2628900"/>
                </a:lnTo>
                <a:lnTo>
                  <a:pt x="2352662" y="0"/>
                </a:lnTo>
                <a:lnTo>
                  <a:pt x="0" y="0"/>
                </a:lnTo>
                <a:lnTo>
                  <a:pt x="0" y="2628900"/>
                </a:lnTo>
                <a:close/>
              </a:path>
            </a:pathLst>
          </a:custGeom>
          <a:solidFill>
            <a:srgbClr val="FFF85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91" name="object 7"/>
          <p:cNvSpPr>
            <a:spLocks/>
          </p:cNvSpPr>
          <p:nvPr/>
        </p:nvSpPr>
        <p:spPr bwMode="auto">
          <a:xfrm>
            <a:off x="6140648" y="0"/>
            <a:ext cx="0" cy="964406"/>
          </a:xfrm>
          <a:custGeom>
            <a:avLst/>
            <a:gdLst>
              <a:gd name="T0" fmla="*/ 0 h 1028700"/>
              <a:gd name="T1" fmla="*/ 1028699 h 1028700"/>
              <a:gd name="T2" fmla="*/ 0 60000 65536"/>
              <a:gd name="T3" fmla="*/ 0 60000 65536"/>
              <a:gd name="T4" fmla="*/ 0 h 1028700"/>
              <a:gd name="T5" fmla="*/ 1028700 h 1028700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028700">
                <a:moveTo>
                  <a:pt x="0" y="0"/>
                </a:moveTo>
                <a:lnTo>
                  <a:pt x="0" y="1028699"/>
                </a:lnTo>
              </a:path>
            </a:pathLst>
          </a:custGeom>
          <a:noFill/>
          <a:ln w="3973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92" name="object 8"/>
          <p:cNvSpPr>
            <a:spLocks/>
          </p:cNvSpPr>
          <p:nvPr/>
        </p:nvSpPr>
        <p:spPr bwMode="auto">
          <a:xfrm>
            <a:off x="6140648" y="3768329"/>
            <a:ext cx="0" cy="1123653"/>
          </a:xfrm>
          <a:custGeom>
            <a:avLst/>
            <a:gdLst>
              <a:gd name="T0" fmla="*/ 0 h 1198245"/>
              <a:gd name="T1" fmla="*/ 1199822 h 1198245"/>
              <a:gd name="T2" fmla="*/ 0 60000 65536"/>
              <a:gd name="T3" fmla="*/ 0 60000 65536"/>
              <a:gd name="T4" fmla="*/ 0 h 1198245"/>
              <a:gd name="T5" fmla="*/ 1198245 h 1198245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198245">
                <a:moveTo>
                  <a:pt x="0" y="0"/>
                </a:moveTo>
                <a:lnTo>
                  <a:pt x="0" y="1197914"/>
                </a:lnTo>
              </a:path>
            </a:pathLst>
          </a:custGeom>
          <a:noFill/>
          <a:ln w="3973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93" name="object 9"/>
          <p:cNvSpPr>
            <a:spLocks/>
          </p:cNvSpPr>
          <p:nvPr/>
        </p:nvSpPr>
        <p:spPr bwMode="auto">
          <a:xfrm>
            <a:off x="4688086" y="4872633"/>
            <a:ext cx="1436192" cy="0"/>
          </a:xfrm>
          <a:custGeom>
            <a:avLst/>
            <a:gdLst>
              <a:gd name="T0" fmla="*/ 0 w 1532254"/>
              <a:gd name="T1" fmla="*/ 1530059 w 1532254"/>
              <a:gd name="T2" fmla="*/ 0 60000 65536"/>
              <a:gd name="T3" fmla="*/ 0 60000 65536"/>
              <a:gd name="T4" fmla="*/ 0 w 1532254"/>
              <a:gd name="T5" fmla="*/ 1532254 w 1532254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532254">
                <a:moveTo>
                  <a:pt x="0" y="0"/>
                </a:moveTo>
                <a:lnTo>
                  <a:pt x="1531955" y="0"/>
                </a:lnTo>
              </a:path>
            </a:pathLst>
          </a:custGeom>
          <a:noFill/>
          <a:ln w="39732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94" name="object 10"/>
          <p:cNvSpPr>
            <a:spLocks/>
          </p:cNvSpPr>
          <p:nvPr/>
        </p:nvSpPr>
        <p:spPr bwMode="auto">
          <a:xfrm>
            <a:off x="1" y="4872633"/>
            <a:ext cx="848320" cy="0"/>
          </a:xfrm>
          <a:custGeom>
            <a:avLst/>
            <a:gdLst>
              <a:gd name="T0" fmla="*/ 0 w 905510"/>
              <a:gd name="T1" fmla="*/ 901199 w 905510"/>
              <a:gd name="T2" fmla="*/ 0 60000 65536"/>
              <a:gd name="T3" fmla="*/ 0 60000 65536"/>
              <a:gd name="T4" fmla="*/ 0 w 905510"/>
              <a:gd name="T5" fmla="*/ 905510 w 905510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905510">
                <a:moveTo>
                  <a:pt x="0" y="0"/>
                </a:moveTo>
                <a:lnTo>
                  <a:pt x="905000" y="0"/>
                </a:lnTo>
              </a:path>
            </a:pathLst>
          </a:custGeom>
          <a:noFill/>
          <a:ln w="39732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95" name="object 11"/>
          <p:cNvSpPr>
            <a:spLocks/>
          </p:cNvSpPr>
          <p:nvPr/>
        </p:nvSpPr>
        <p:spPr bwMode="auto">
          <a:xfrm>
            <a:off x="3902273" y="964406"/>
            <a:ext cx="3839766" cy="2803922"/>
          </a:xfrm>
          <a:custGeom>
            <a:avLst/>
            <a:gdLst>
              <a:gd name="T0" fmla="*/ 0 w 4095750"/>
              <a:gd name="T1" fmla="*/ 0 h 2990850"/>
              <a:gd name="T2" fmla="*/ 4095736 w 4095750"/>
              <a:gd name="T3" fmla="*/ 0 h 2990850"/>
              <a:gd name="T4" fmla="*/ 4095736 w 4095750"/>
              <a:gd name="T5" fmla="*/ 2990848 h 2990850"/>
              <a:gd name="T6" fmla="*/ 0 w 4095750"/>
              <a:gd name="T7" fmla="*/ 2990848 h 2990850"/>
              <a:gd name="T8" fmla="*/ 0 w 4095750"/>
              <a:gd name="T9" fmla="*/ 0 h 2990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95750"/>
              <a:gd name="T16" fmla="*/ 0 h 2990850"/>
              <a:gd name="T17" fmla="*/ 4095750 w 4095750"/>
              <a:gd name="T18" fmla="*/ 2990850 h 29908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95750" h="2990850">
                <a:moveTo>
                  <a:pt x="0" y="0"/>
                </a:moveTo>
                <a:lnTo>
                  <a:pt x="4095737" y="0"/>
                </a:lnTo>
                <a:lnTo>
                  <a:pt x="4095737" y="2990849"/>
                </a:lnTo>
                <a:lnTo>
                  <a:pt x="0" y="2990849"/>
                </a:lnTo>
                <a:lnTo>
                  <a:pt x="0" y="0"/>
                </a:lnTo>
                <a:close/>
              </a:path>
            </a:pathLst>
          </a:custGeom>
          <a:solidFill>
            <a:srgbClr val="ED015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96" name="object 12"/>
          <p:cNvSpPr>
            <a:spLocks/>
          </p:cNvSpPr>
          <p:nvPr/>
        </p:nvSpPr>
        <p:spPr bwMode="auto">
          <a:xfrm>
            <a:off x="848320" y="3759399"/>
            <a:ext cx="3839766" cy="1991320"/>
          </a:xfrm>
          <a:custGeom>
            <a:avLst/>
            <a:gdLst>
              <a:gd name="T0" fmla="*/ 0 w 4095750"/>
              <a:gd name="T1" fmla="*/ 0 h 2124075"/>
              <a:gd name="T2" fmla="*/ 4095496 w 4095750"/>
              <a:gd name="T3" fmla="*/ 0 h 2124075"/>
              <a:gd name="T4" fmla="*/ 4095496 w 4095750"/>
              <a:gd name="T5" fmla="*/ 2124075 h 2124075"/>
              <a:gd name="T6" fmla="*/ 0 w 4095750"/>
              <a:gd name="T7" fmla="*/ 2124075 h 2124075"/>
              <a:gd name="T8" fmla="*/ 0 w 4095750"/>
              <a:gd name="T9" fmla="*/ 0 h 21240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95750"/>
              <a:gd name="T16" fmla="*/ 0 h 2124075"/>
              <a:gd name="T17" fmla="*/ 4095750 w 4095750"/>
              <a:gd name="T18" fmla="*/ 2124075 h 21240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95750" h="2124075">
                <a:moveTo>
                  <a:pt x="0" y="0"/>
                </a:moveTo>
                <a:lnTo>
                  <a:pt x="4095496" y="0"/>
                </a:lnTo>
                <a:lnTo>
                  <a:pt x="4095496" y="2124075"/>
                </a:lnTo>
                <a:lnTo>
                  <a:pt x="0" y="2124075"/>
                </a:lnTo>
                <a:lnTo>
                  <a:pt x="0" y="0"/>
                </a:lnTo>
                <a:close/>
              </a:path>
            </a:pathLst>
          </a:custGeom>
          <a:solidFill>
            <a:srgbClr val="2E2EE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97" name="object 13"/>
          <p:cNvSpPr>
            <a:spLocks/>
          </p:cNvSpPr>
          <p:nvPr/>
        </p:nvSpPr>
        <p:spPr bwMode="auto">
          <a:xfrm>
            <a:off x="1696641" y="553641"/>
            <a:ext cx="2205633" cy="4000500"/>
          </a:xfrm>
          <a:custGeom>
            <a:avLst/>
            <a:gdLst>
              <a:gd name="T0" fmla="*/ 0 w 2352675"/>
              <a:gd name="T1" fmla="*/ 0 h 4267200"/>
              <a:gd name="T2" fmla="*/ 2352663 w 2352675"/>
              <a:gd name="T3" fmla="*/ 0 h 4267200"/>
              <a:gd name="T4" fmla="*/ 2352663 w 2352675"/>
              <a:gd name="T5" fmla="*/ 4267200 h 4267200"/>
              <a:gd name="T6" fmla="*/ 0 w 2352675"/>
              <a:gd name="T7" fmla="*/ 4267200 h 4267200"/>
              <a:gd name="T8" fmla="*/ 0 w 2352675"/>
              <a:gd name="T9" fmla="*/ 0 h 4267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2675"/>
              <a:gd name="T16" fmla="*/ 0 h 4267200"/>
              <a:gd name="T17" fmla="*/ 2352675 w 2352675"/>
              <a:gd name="T18" fmla="*/ 4267200 h 4267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2675" h="4267200">
                <a:moveTo>
                  <a:pt x="0" y="0"/>
                </a:moveTo>
                <a:lnTo>
                  <a:pt x="2352662" y="0"/>
                </a:lnTo>
                <a:lnTo>
                  <a:pt x="2352662" y="4267200"/>
                </a:lnTo>
                <a:lnTo>
                  <a:pt x="0" y="4267200"/>
                </a:lnTo>
                <a:lnTo>
                  <a:pt x="0" y="0"/>
                </a:lnTo>
                <a:close/>
              </a:path>
            </a:pathLst>
          </a:custGeom>
          <a:solidFill>
            <a:srgbClr val="FFF852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98" name="object 14"/>
          <p:cNvSpPr>
            <a:spLocks/>
          </p:cNvSpPr>
          <p:nvPr/>
        </p:nvSpPr>
        <p:spPr bwMode="auto">
          <a:xfrm>
            <a:off x="547688" y="635497"/>
            <a:ext cx="0" cy="5069086"/>
          </a:xfrm>
          <a:custGeom>
            <a:avLst/>
            <a:gdLst>
              <a:gd name="T0" fmla="*/ 0 h 5405755"/>
              <a:gd name="T1" fmla="*/ 5413358 h 5405755"/>
              <a:gd name="T2" fmla="*/ 0 60000 65536"/>
              <a:gd name="T3" fmla="*/ 0 60000 65536"/>
              <a:gd name="T4" fmla="*/ 0 h 5405755"/>
              <a:gd name="T5" fmla="*/ 5405755 h 5405755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5405755">
                <a:moveTo>
                  <a:pt x="0" y="0"/>
                </a:moveTo>
                <a:lnTo>
                  <a:pt x="0" y="5405732"/>
                </a:lnTo>
              </a:path>
            </a:pathLst>
          </a:custGeom>
          <a:noFill/>
          <a:ln w="40149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99" name="object 15"/>
          <p:cNvSpPr>
            <a:spLocks/>
          </p:cNvSpPr>
          <p:nvPr/>
        </p:nvSpPr>
        <p:spPr bwMode="auto">
          <a:xfrm>
            <a:off x="6837164" y="635497"/>
            <a:ext cx="0" cy="5069086"/>
          </a:xfrm>
          <a:custGeom>
            <a:avLst/>
            <a:gdLst>
              <a:gd name="T0" fmla="*/ 0 h 5405755"/>
              <a:gd name="T1" fmla="*/ 5413358 h 5405755"/>
              <a:gd name="T2" fmla="*/ 0 60000 65536"/>
              <a:gd name="T3" fmla="*/ 0 60000 65536"/>
              <a:gd name="T4" fmla="*/ 0 h 5405755"/>
              <a:gd name="T5" fmla="*/ 5405755 h 5405755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5405755">
                <a:moveTo>
                  <a:pt x="0" y="0"/>
                </a:moveTo>
                <a:lnTo>
                  <a:pt x="0" y="5405732"/>
                </a:lnTo>
              </a:path>
            </a:pathLst>
          </a:custGeom>
          <a:noFill/>
          <a:ln w="3970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400" name="object 16"/>
          <p:cNvSpPr>
            <a:spLocks/>
          </p:cNvSpPr>
          <p:nvPr/>
        </p:nvSpPr>
        <p:spPr bwMode="auto">
          <a:xfrm>
            <a:off x="564059" y="5685234"/>
            <a:ext cx="6256734" cy="0"/>
          </a:xfrm>
          <a:custGeom>
            <a:avLst/>
            <a:gdLst>
              <a:gd name="T0" fmla="*/ 0 w 6673215"/>
              <a:gd name="T1" fmla="*/ 6677014 w 6673215"/>
              <a:gd name="T2" fmla="*/ 0 60000 65536"/>
              <a:gd name="T3" fmla="*/ 0 60000 65536"/>
              <a:gd name="T4" fmla="*/ 0 w 6673215"/>
              <a:gd name="T5" fmla="*/ 6673215 w 6673215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6673215">
                <a:moveTo>
                  <a:pt x="0" y="0"/>
                </a:moveTo>
                <a:lnTo>
                  <a:pt x="6673202" y="0"/>
                </a:lnTo>
              </a:path>
            </a:pathLst>
          </a:custGeom>
          <a:noFill/>
          <a:ln w="39732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401" name="object 17"/>
          <p:cNvSpPr>
            <a:spLocks/>
          </p:cNvSpPr>
          <p:nvPr/>
        </p:nvSpPr>
        <p:spPr bwMode="auto">
          <a:xfrm>
            <a:off x="564059" y="654844"/>
            <a:ext cx="6256734" cy="0"/>
          </a:xfrm>
          <a:custGeom>
            <a:avLst/>
            <a:gdLst>
              <a:gd name="T0" fmla="*/ 0 w 6673215"/>
              <a:gd name="T1" fmla="*/ 6677014 w 6673215"/>
              <a:gd name="T2" fmla="*/ 0 60000 65536"/>
              <a:gd name="T3" fmla="*/ 0 60000 65536"/>
              <a:gd name="T4" fmla="*/ 0 w 6673215"/>
              <a:gd name="T5" fmla="*/ 6673215 w 6673215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6673215">
                <a:moveTo>
                  <a:pt x="0" y="0"/>
                </a:moveTo>
                <a:lnTo>
                  <a:pt x="6673202" y="0"/>
                </a:lnTo>
              </a:path>
            </a:pathLst>
          </a:custGeom>
          <a:noFill/>
          <a:ln w="4017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402" name="object 18"/>
          <p:cNvSpPr txBox="1">
            <a:spLocks noChangeArrowheads="1"/>
          </p:cNvSpPr>
          <p:nvPr/>
        </p:nvSpPr>
        <p:spPr bwMode="auto">
          <a:xfrm rot="-1020000">
            <a:off x="1705570" y="2336838"/>
            <a:ext cx="1982391" cy="67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5286"/>
              </a:lnSpc>
            </a:pPr>
            <a:r>
              <a:rPr lang="ru-RU" altLang="ru-RU" sz="5300" dirty="0">
                <a:solidFill>
                  <a:srgbClr val="4630B7"/>
                </a:solidFill>
                <a:latin typeface="Liberation Sans"/>
                <a:ea typeface="Liberation Sans"/>
                <a:cs typeface="Liberation Sans"/>
              </a:rPr>
              <a:t>ВСЕЙ</a:t>
            </a:r>
            <a:endParaRPr lang="ru-RU" altLang="ru-RU" sz="5300" dirty="0">
              <a:latin typeface="Liberation Sans"/>
              <a:ea typeface="Liberation Sans"/>
              <a:cs typeface="Liberation Sans"/>
            </a:endParaRPr>
          </a:p>
        </p:txBody>
      </p:sp>
      <p:sp>
        <p:nvSpPr>
          <p:cNvPr id="16403" name="object 19"/>
          <p:cNvSpPr txBox="1">
            <a:spLocks noChangeArrowheads="1"/>
          </p:cNvSpPr>
          <p:nvPr/>
        </p:nvSpPr>
        <p:spPr bwMode="auto">
          <a:xfrm rot="-1020000">
            <a:off x="3911203" y="1498936"/>
            <a:ext cx="2942333" cy="67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5286"/>
              </a:lnSpc>
            </a:pPr>
            <a:r>
              <a:rPr lang="ru-RU" altLang="ru-RU" sz="5300" dirty="0">
                <a:solidFill>
                  <a:srgbClr val="FFFFFF"/>
                </a:solidFill>
                <a:latin typeface="Liberation Sans"/>
                <a:ea typeface="Liberation Sans"/>
                <a:cs typeface="Liberation Sans"/>
              </a:rPr>
              <a:t>СЕМЬЕЙ</a:t>
            </a:r>
            <a:endParaRPr lang="ru-RU" altLang="ru-RU" sz="5300" dirty="0">
              <a:latin typeface="Liberation Sans"/>
              <a:ea typeface="Liberation Sans"/>
              <a:cs typeface="Liberation Sans"/>
            </a:endParaRPr>
          </a:p>
        </p:txBody>
      </p:sp>
      <p:sp>
        <p:nvSpPr>
          <p:cNvPr id="16404" name="object 20"/>
          <p:cNvSpPr txBox="1">
            <a:spLocks noChangeArrowheads="1"/>
          </p:cNvSpPr>
          <p:nvPr/>
        </p:nvSpPr>
        <p:spPr bwMode="auto">
          <a:xfrm rot="-1020000">
            <a:off x="5441156" y="2055553"/>
            <a:ext cx="809625" cy="67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5286"/>
              </a:lnSpc>
            </a:pPr>
            <a:r>
              <a:rPr lang="ru-RU" altLang="ru-RU" sz="5300" dirty="0">
                <a:solidFill>
                  <a:srgbClr val="FFFFFF"/>
                </a:solidFill>
                <a:latin typeface="Liberation Sans"/>
                <a:ea typeface="Liberation Sans"/>
                <a:cs typeface="Liberation Sans"/>
              </a:rPr>
              <a:t>В</a:t>
            </a:r>
            <a:endParaRPr lang="ru-RU" altLang="ru-RU" sz="5300" dirty="0">
              <a:latin typeface="Liberation Sans"/>
              <a:ea typeface="Liberation Sans"/>
              <a:cs typeface="Liberation Sans"/>
            </a:endParaRPr>
          </a:p>
        </p:txBody>
      </p:sp>
      <p:sp>
        <p:nvSpPr>
          <p:cNvPr id="16405" name="object 21"/>
          <p:cNvSpPr txBox="1">
            <a:spLocks noChangeArrowheads="1"/>
          </p:cNvSpPr>
          <p:nvPr/>
        </p:nvSpPr>
        <p:spPr bwMode="auto">
          <a:xfrm rot="-1020000">
            <a:off x="4191000" y="2705932"/>
            <a:ext cx="3558481" cy="67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5286"/>
              </a:lnSpc>
            </a:pPr>
            <a:r>
              <a:rPr lang="ru-RU" altLang="ru-RU" sz="5300" dirty="0">
                <a:solidFill>
                  <a:srgbClr val="FFFFFF"/>
                </a:solidFill>
                <a:latin typeface="Liberation Sans"/>
                <a:ea typeface="Liberation Sans"/>
                <a:cs typeface="Liberation Sans"/>
              </a:rPr>
              <a:t>БУДУЩЕ</a:t>
            </a:r>
            <a:r>
              <a:rPr lang="ru-RU" altLang="ru-RU" sz="7900" baseline="1000" dirty="0">
                <a:solidFill>
                  <a:srgbClr val="FFFFFF"/>
                </a:solidFill>
                <a:latin typeface="Liberation Sans"/>
                <a:ea typeface="Liberation Sans"/>
                <a:cs typeface="Liberation Sans"/>
              </a:rPr>
              <a:t>Е</a:t>
            </a:r>
            <a:r>
              <a:rPr lang="ru-RU" altLang="ru-RU" sz="7900" b="1" baseline="1000" dirty="0">
                <a:solidFill>
                  <a:srgbClr val="FFFFFF"/>
                </a:solidFill>
                <a:latin typeface="Trebuchet MS" pitchFamily="34" charset="0"/>
              </a:rPr>
              <a:t>!</a:t>
            </a:r>
            <a:endParaRPr lang="ru-RU" altLang="ru-RU" sz="7900" baseline="1000" dirty="0">
              <a:latin typeface="Trebuchet MS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71688" y="4807149"/>
            <a:ext cx="1143000" cy="615193"/>
          </a:xfrm>
          <a:prstGeom prst="rect">
            <a:avLst/>
          </a:prstGeom>
        </p:spPr>
        <p:txBody>
          <a:bodyPr lIns="0" tIns="14883" rIns="0" bIns="0">
            <a:spAutoFit/>
          </a:bodyPr>
          <a:lstStyle/>
          <a:p>
            <a:pPr marL="11906">
              <a:spcBef>
                <a:spcPts val="117"/>
              </a:spcBef>
              <a:defRPr/>
            </a:pPr>
            <a:r>
              <a:rPr sz="3900" b="1" spc="5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3900" b="1" spc="9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3900">
              <a:latin typeface="Arial"/>
              <a:cs typeface="Arial"/>
            </a:endParaRPr>
          </a:p>
        </p:txBody>
      </p:sp>
      <p:sp>
        <p:nvSpPr>
          <p:cNvPr id="16407" name="object 23"/>
          <p:cNvSpPr>
            <a:spLocks noGrp="1"/>
          </p:cNvSpPr>
          <p:nvPr>
            <p:ph type="title"/>
          </p:nvPr>
        </p:nvSpPr>
        <p:spPr>
          <a:xfrm>
            <a:off x="537271" y="0"/>
            <a:ext cx="6299894" cy="532805"/>
          </a:xfrm>
        </p:spPr>
        <p:txBody>
          <a:bodyPr tIns="13097">
            <a:normAutofit fontScale="90000"/>
          </a:bodyPr>
          <a:lstStyle/>
          <a:p>
            <a:pPr marL="11906">
              <a:spcBef>
                <a:spcPts val="106"/>
              </a:spcBef>
            </a:pPr>
            <a:r>
              <a:rPr lang="ru-RU" altLang="ru-RU" sz="3400" b="1" dirty="0">
                <a:solidFill>
                  <a:srgbClr val="5700B7"/>
                </a:solidFill>
                <a:latin typeface="Liberation Sans"/>
                <a:ea typeface="Liberation Sans"/>
                <a:cs typeface="Liberation Sans"/>
              </a:rPr>
              <a:t>ОБЛАСТНОЙ ПРОЕКТ</a:t>
            </a:r>
            <a:endParaRPr lang="ru-RU" altLang="ru-RU" sz="3400" dirty="0">
              <a:latin typeface="Liberation Sans"/>
              <a:ea typeface="Liberation Sans"/>
              <a:cs typeface="Liberatio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554</Words>
  <Application>Microsoft Office PowerPoint</Application>
  <PresentationFormat>Экран (4:3)</PresentationFormat>
  <Paragraphs>140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ОБЛАСТНОЙ ПРОЕКТ</vt:lpstr>
      <vt:lpstr>Цель проекта</vt:lpstr>
      <vt:lpstr>Ожидаемые результаты проекта</vt:lpstr>
      <vt:lpstr>Слайд 4</vt:lpstr>
      <vt:lpstr>Механизм реализации проекта</vt:lpstr>
      <vt:lpstr>Важно !</vt:lpstr>
      <vt:lpstr>Информационное сопровождение проекта</vt:lpstr>
      <vt:lpstr>ОБЛАСТНОЙ ПРОЕКТ</vt:lpstr>
    </vt:vector>
  </TitlesOfParts>
  <Company>mono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ОБЛАСТНОЙ ПРОЕКТ</dc:title>
  <dc:creator>kiryanova</dc:creator>
  <cp:lastModifiedBy>kiryanova</cp:lastModifiedBy>
  <cp:revision>18</cp:revision>
  <dcterms:created xsi:type="dcterms:W3CDTF">2018-02-01T08:56:25Z</dcterms:created>
  <dcterms:modified xsi:type="dcterms:W3CDTF">2018-02-07T11:26:51Z</dcterms:modified>
</cp:coreProperties>
</file>